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73" r:id="rId2"/>
    <p:sldId id="345" r:id="rId3"/>
    <p:sldId id="346" r:id="rId4"/>
    <p:sldId id="347" r:id="rId5"/>
    <p:sldId id="348" r:id="rId6"/>
    <p:sldId id="300" r:id="rId7"/>
    <p:sldId id="320" r:id="rId8"/>
    <p:sldId id="319" r:id="rId9"/>
    <p:sldId id="350" r:id="rId10"/>
    <p:sldId id="351" r:id="rId11"/>
    <p:sldId id="352" r:id="rId12"/>
    <p:sldId id="349" r:id="rId13"/>
    <p:sldId id="321" r:id="rId14"/>
    <p:sldId id="353" r:id="rId15"/>
    <p:sldId id="354" r:id="rId16"/>
    <p:sldId id="355" r:id="rId17"/>
    <p:sldId id="356" r:id="rId18"/>
    <p:sldId id="282" r:id="rId19"/>
    <p:sldId id="283" r:id="rId20"/>
    <p:sldId id="284" r:id="rId21"/>
    <p:sldId id="332" r:id="rId22"/>
    <p:sldId id="357" r:id="rId23"/>
    <p:sldId id="358" r:id="rId24"/>
    <p:sldId id="289" r:id="rId25"/>
    <p:sldId id="359" r:id="rId26"/>
    <p:sldId id="360" r:id="rId27"/>
    <p:sldId id="361" r:id="rId28"/>
    <p:sldId id="292" r:id="rId29"/>
    <p:sldId id="293" r:id="rId30"/>
    <p:sldId id="362" r:id="rId31"/>
    <p:sldId id="363" r:id="rId32"/>
    <p:sldId id="364" r:id="rId33"/>
    <p:sldId id="334" r:id="rId34"/>
    <p:sldId id="365" r:id="rId35"/>
    <p:sldId id="366" r:id="rId36"/>
    <p:sldId id="367" r:id="rId37"/>
    <p:sldId id="368" r:id="rId38"/>
    <p:sldId id="369" r:id="rId39"/>
    <p:sldId id="295" r:id="rId40"/>
    <p:sldId id="371" r:id="rId41"/>
    <p:sldId id="370" r:id="rId42"/>
    <p:sldId id="311" r:id="rId43"/>
    <p:sldId id="372" r:id="rId44"/>
    <p:sldId id="341" r:id="rId45"/>
    <p:sldId id="373" r:id="rId46"/>
    <p:sldId id="375" r:id="rId47"/>
    <p:sldId id="343" r:id="rId48"/>
    <p:sldId id="298" r:id="rId49"/>
    <p:sldId id="374" r:id="rId50"/>
    <p:sldId id="338"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78">
          <p15:clr>
            <a:srgbClr val="A4A3A4"/>
          </p15:clr>
        </p15:guide>
        <p15:guide id="2" orient="horz" pos="3972">
          <p15:clr>
            <a:srgbClr val="A4A3A4"/>
          </p15:clr>
        </p15:guide>
        <p15:guide id="3" orient="horz" pos="1106">
          <p15:clr>
            <a:srgbClr val="A4A3A4"/>
          </p15:clr>
        </p15:guide>
        <p15:guide id="4" orient="horz" pos="428">
          <p15:clr>
            <a:srgbClr val="A4A3A4"/>
          </p15:clr>
        </p15:guide>
        <p15:guide id="5" pos="3854">
          <p15:clr>
            <a:srgbClr val="A4A3A4"/>
          </p15:clr>
        </p15:guide>
        <p15:guide id="6" pos="262">
          <p15:clr>
            <a:srgbClr val="A4A3A4"/>
          </p15:clr>
        </p15:guide>
        <p15:guide id="7" pos="5507">
          <p15:clr>
            <a:srgbClr val="A4A3A4"/>
          </p15:clr>
        </p15:guide>
        <p15:guide id="8" pos="3021">
          <p15:clr>
            <a:srgbClr val="A4A3A4"/>
          </p15:clr>
        </p15:guide>
        <p15:guide id="9" pos="2752">
          <p15:clr>
            <a:srgbClr val="A4A3A4"/>
          </p15:clr>
        </p15:guide>
        <p15:guide id="10" pos="2054">
          <p15:clr>
            <a:srgbClr val="A4A3A4"/>
          </p15:clr>
        </p15:guide>
        <p15:guide id="11" pos="1902">
          <p15:clr>
            <a:srgbClr val="A4A3A4"/>
          </p15:clr>
        </p15:guide>
        <p15:guide id="12" pos="370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81568" autoAdjust="0"/>
  </p:normalViewPr>
  <p:slideViewPr>
    <p:cSldViewPr snapToGrid="0" snapToObjects="1">
      <p:cViewPr varScale="1">
        <p:scale>
          <a:sx n="90" d="100"/>
          <a:sy n="90" d="100"/>
        </p:scale>
        <p:origin x="1596" y="96"/>
      </p:cViewPr>
      <p:guideLst>
        <p:guide orient="horz" pos="878"/>
        <p:guide orient="horz" pos="3972"/>
        <p:guide orient="horz" pos="1106"/>
        <p:guide orient="horz" pos="428"/>
        <p:guide pos="3854"/>
        <p:guide pos="262"/>
        <p:guide pos="5507"/>
        <p:guide pos="3021"/>
        <p:guide pos="2752"/>
        <p:guide pos="2054"/>
        <p:guide pos="1902"/>
        <p:guide pos="3702"/>
      </p:guideLst>
    </p:cSldViewPr>
  </p:slideViewPr>
  <p:outlineViewPr>
    <p:cViewPr>
      <p:scale>
        <a:sx n="33" d="100"/>
        <a:sy n="33" d="100"/>
      </p:scale>
      <p:origin x="0" y="393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806" y="169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mj-lt"/>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D2BCE2-7010-F644-AB89-A65EE5A67640}" type="datetimeFigureOut">
              <a:rPr lang="en-US" smtClean="0">
                <a:latin typeface="+mj-lt"/>
              </a:rPr>
              <a:t>2/5/2019</a:t>
            </a:fld>
            <a:endParaRPr lang="en-US" dirty="0">
              <a:latin typeface="+mj-lt"/>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mj-lt"/>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9CA57E9-51A2-7947-AB37-7FD92AC46FAB}" type="slidenum">
              <a:rPr lang="en-US" smtClean="0">
                <a:latin typeface="+mj-lt"/>
              </a:rPr>
              <a:t>‹#›</a:t>
            </a:fld>
            <a:endParaRPr lang="en-US" dirty="0">
              <a:latin typeface="+mj-lt"/>
            </a:endParaRPr>
          </a:p>
        </p:txBody>
      </p:sp>
    </p:spTree>
    <p:extLst>
      <p:ext uri="{BB962C8B-B14F-4D97-AF65-F5344CB8AC3E}">
        <p14:creationId xmlns:p14="http://schemas.microsoft.com/office/powerpoint/2010/main" val="17124531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186355" tIns="46589" rIns="186355" bIns="46589" rtlCol="0" anchor="ctr" anchorCtr="0"/>
          <a:lstStyle>
            <a:lvl1pPr algn="l">
              <a:defRPr sz="1200">
                <a:latin typeface="+mj-lt"/>
                <a:cs typeface="Aria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186355" tIns="46589" rIns="186355" bIns="46589" rtlCol="0" anchor="ctr" anchorCtr="0"/>
          <a:lstStyle>
            <a:lvl1pPr algn="r">
              <a:defRPr sz="1200">
                <a:latin typeface="+mj-lt"/>
                <a:cs typeface="Arial"/>
              </a:defRPr>
            </a:lvl1pPr>
          </a:lstStyle>
          <a:p>
            <a:fld id="{98604DDD-2496-49BA-A92D-93BCCF281F50}" type="datetimeFigureOut">
              <a:rPr lang="en-US" smtClean="0"/>
              <a:pPr/>
              <a:t>2/5/2019</a:t>
            </a:fld>
            <a:endParaRPr lang="en-US" dirty="0"/>
          </a:p>
        </p:txBody>
      </p:sp>
      <p:sp>
        <p:nvSpPr>
          <p:cNvPr id="4" name="Slide Image Placeholder 3"/>
          <p:cNvSpPr>
            <a:spLocks noGrp="1" noRot="1" noChangeAspect="1"/>
          </p:cNvSpPr>
          <p:nvPr>
            <p:ph type="sldImg" idx="2"/>
          </p:nvPr>
        </p:nvSpPr>
        <p:spPr>
          <a:xfrm>
            <a:off x="1603375" y="673100"/>
            <a:ext cx="3803650" cy="2852738"/>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473827" y="3725239"/>
            <a:ext cx="6062747" cy="4873932"/>
          </a:xfrm>
          <a:prstGeom prst="rect">
            <a:avLst/>
          </a:prstGeom>
        </p:spPr>
        <p:txBody>
          <a:bodyPr vert="horz" lIns="93177" tIns="46589" rIns="93177" bIns="46589"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186355" tIns="46589" rIns="186355" bIns="46589" rtlCol="0" anchor="ctr" anchorCtr="0"/>
          <a:lstStyle>
            <a:lvl1pPr algn="l">
              <a:defRPr sz="1200">
                <a:latin typeface="+mj-lt"/>
                <a:cs typeface="Arial"/>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186355" tIns="46589" rIns="186355" bIns="46589" rtlCol="0" anchor="ctr" anchorCtr="0"/>
          <a:lstStyle>
            <a:lvl1pPr algn="r">
              <a:defRPr sz="1200">
                <a:latin typeface="+mj-lt"/>
                <a:cs typeface="Arial"/>
              </a:defRPr>
            </a:lvl1pPr>
          </a:lstStyle>
          <a:p>
            <a:fld id="{D69323AF-D38B-4DB9-A28C-9CA60664DDDA}" type="slidenum">
              <a:rPr lang="en-US" smtClean="0"/>
              <a:pPr/>
              <a:t>‹#›</a:t>
            </a:fld>
            <a:endParaRPr lang="en-US" dirty="0"/>
          </a:p>
        </p:txBody>
      </p:sp>
    </p:spTree>
    <p:extLst>
      <p:ext uri="{BB962C8B-B14F-4D97-AF65-F5344CB8AC3E}">
        <p14:creationId xmlns:p14="http://schemas.microsoft.com/office/powerpoint/2010/main" val="38503085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1200"/>
      </a:spcBef>
      <a:defRPr sz="1200" kern="1200">
        <a:solidFill>
          <a:schemeClr val="tx1"/>
        </a:solidFill>
        <a:latin typeface="+mj-lt"/>
        <a:ea typeface="+mn-ea"/>
        <a:cs typeface="Arial"/>
      </a:defRPr>
    </a:lvl1pPr>
    <a:lvl2pPr marL="182880" indent="-182880" algn="l" defTabSz="914400" rtl="0" eaLnBrk="1" latinLnBrk="0" hangingPunct="1">
      <a:spcBef>
        <a:spcPts val="600"/>
      </a:spcBef>
      <a:buFont typeface="Arial"/>
      <a:buChar char="•"/>
      <a:defRPr sz="1100" kern="1200">
        <a:solidFill>
          <a:schemeClr val="tx1"/>
        </a:solidFill>
        <a:latin typeface="+mj-lt"/>
        <a:ea typeface="+mn-ea"/>
        <a:cs typeface="Arial"/>
      </a:defRPr>
    </a:lvl2pPr>
    <a:lvl3pPr marL="457200" indent="-182880" algn="l" defTabSz="914400" rtl="0" eaLnBrk="1" latinLnBrk="0" hangingPunct="1">
      <a:spcBef>
        <a:spcPts val="600"/>
      </a:spcBef>
      <a:buFont typeface="Arial"/>
      <a:buChar char="•"/>
      <a:defRPr sz="1100" kern="1200">
        <a:solidFill>
          <a:schemeClr val="tx1"/>
        </a:solidFill>
        <a:latin typeface="+mj-lt"/>
        <a:ea typeface="+mn-ea"/>
        <a:cs typeface="Arial"/>
      </a:defRPr>
    </a:lvl3pPr>
    <a:lvl4pPr marL="777240" indent="-182880" algn="l" defTabSz="914400" rtl="0" eaLnBrk="1" latinLnBrk="0" hangingPunct="1">
      <a:spcBef>
        <a:spcPts val="600"/>
      </a:spcBef>
      <a:buFont typeface="Arial"/>
      <a:buChar char="•"/>
      <a:defRPr sz="1100" kern="1200">
        <a:solidFill>
          <a:schemeClr val="tx1"/>
        </a:solidFill>
        <a:latin typeface="+mj-lt"/>
        <a:ea typeface="+mn-ea"/>
        <a:cs typeface="Arial"/>
      </a:defRPr>
    </a:lvl4pPr>
    <a:lvl5pPr marL="1828800" algn="l" defTabSz="914400" rtl="0" eaLnBrk="1" latinLnBrk="0" hangingPunct="1">
      <a:defRPr sz="1200" kern="1200">
        <a:solidFill>
          <a:schemeClr val="tx1"/>
        </a:solidFill>
        <a:latin typeface="Arial"/>
        <a:ea typeface="+mn-ea"/>
        <a:cs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n.wikipedia.org/wiki/Chromosomes" TargetMode="External"/><Relationship Id="rId13" Type="http://schemas.openxmlformats.org/officeDocument/2006/relationships/hyperlink" Target="http://en.wikipedia.org/wiki/Senescence" TargetMode="External"/><Relationship Id="rId18" Type="http://schemas.openxmlformats.org/officeDocument/2006/relationships/hyperlink" Target="http://en.wikipedia.org/wiki/DNA_polymerase" TargetMode="External"/><Relationship Id="rId3" Type="http://schemas.openxmlformats.org/officeDocument/2006/relationships/hyperlink" Target="http://en.wikipedia.org/wiki/Cytogenetic" TargetMode="External"/><Relationship Id="rId21" Type="http://schemas.openxmlformats.org/officeDocument/2006/relationships/hyperlink" Target="http://en.wikipedia.org/wiki/Primer_(molecular_biology)" TargetMode="External"/><Relationship Id="rId7" Type="http://schemas.openxmlformats.org/officeDocument/2006/relationships/hyperlink" Target="http://en.wikipedia.org/wiki/Telomeres" TargetMode="External"/><Relationship Id="rId12" Type="http://schemas.openxmlformats.org/officeDocument/2006/relationships/hyperlink" Target="http://en.wikipedia.org/wiki/Somatic" TargetMode="External"/><Relationship Id="rId17" Type="http://schemas.openxmlformats.org/officeDocument/2006/relationships/hyperlink" Target="http://en.wikipedia.org/wiki/DNA_replication" TargetMode="External"/><Relationship Id="rId2" Type="http://schemas.openxmlformats.org/officeDocument/2006/relationships/slide" Target="../slides/slide31.xml"/><Relationship Id="rId16" Type="http://schemas.openxmlformats.org/officeDocument/2006/relationships/hyperlink" Target="http://en.wikipedia.org/wiki/Reverse_transcriptase" TargetMode="External"/><Relationship Id="rId20" Type="http://schemas.openxmlformats.org/officeDocument/2006/relationships/hyperlink" Target="http://en.wikipedia.org/wiki/Okazaki_fragment" TargetMode="External"/><Relationship Id="rId1" Type="http://schemas.openxmlformats.org/officeDocument/2006/relationships/notesMaster" Target="../notesMasters/notesMaster1.xml"/><Relationship Id="rId6" Type="http://schemas.openxmlformats.org/officeDocument/2006/relationships/hyperlink" Target="http://en.wikipedia.org/wiki/Fluorescent_in_situ_hybridization" TargetMode="External"/><Relationship Id="rId11" Type="http://schemas.openxmlformats.org/officeDocument/2006/relationships/hyperlink" Target="http://en.wikipedia.org/wiki/White_blood_cell" TargetMode="External"/><Relationship Id="rId5" Type="http://schemas.openxmlformats.org/officeDocument/2006/relationships/hyperlink" Target="http://en.wikipedia.org/wiki/Flow_cytometry" TargetMode="External"/><Relationship Id="rId15" Type="http://schemas.openxmlformats.org/officeDocument/2006/relationships/hyperlink" Target="http://en.wikipedia.org/wiki/Malignant_transformation" TargetMode="External"/><Relationship Id="rId10" Type="http://schemas.openxmlformats.org/officeDocument/2006/relationships/hyperlink" Target="http://en.wikipedia.org/wiki/Telomere" TargetMode="External"/><Relationship Id="rId19" Type="http://schemas.openxmlformats.org/officeDocument/2006/relationships/hyperlink" Target="http://en.wikipedia.org/wiki/Nucleotide" TargetMode="External"/><Relationship Id="rId4" Type="http://schemas.openxmlformats.org/officeDocument/2006/relationships/hyperlink" Target="http://en.wikipedia.org/wiki/DNA" TargetMode="External"/><Relationship Id="rId9" Type="http://schemas.openxmlformats.org/officeDocument/2006/relationships/hyperlink" Target="http://en.wikipedia.org/wiki/White_blood_cells" TargetMode="External"/><Relationship Id="rId14" Type="http://schemas.openxmlformats.org/officeDocument/2006/relationships/hyperlink" Target="http://en.wikipedia.org/wiki/Apoptosi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4963" y="673100"/>
            <a:ext cx="3800475" cy="2851150"/>
          </a:xfrm>
        </p:spPr>
      </p:sp>
      <p:sp>
        <p:nvSpPr>
          <p:cNvPr id="3" name="Notes Placeholder 2"/>
          <p:cNvSpPr>
            <a:spLocks noGrp="1"/>
          </p:cNvSpPr>
          <p:nvPr>
            <p:ph type="body" idx="1"/>
          </p:nvPr>
        </p:nvSpPr>
        <p:spPr/>
        <p:txBody>
          <a:bodyPr>
            <a:normAutofit/>
          </a:bodyPr>
          <a:lstStyle/>
          <a:p>
            <a:pPr lvl="1"/>
            <a:endParaRPr lang="en-US" dirty="0">
              <a:solidFill>
                <a:schemeClr val="tx2"/>
              </a:solidFill>
            </a:endParaRPr>
          </a:p>
        </p:txBody>
      </p:sp>
      <p:sp>
        <p:nvSpPr>
          <p:cNvPr id="4" name="Slide Number Placeholder 3"/>
          <p:cNvSpPr>
            <a:spLocks noGrp="1"/>
          </p:cNvSpPr>
          <p:nvPr>
            <p:ph type="sldNum" sz="quarter" idx="10"/>
          </p:nvPr>
        </p:nvSpPr>
        <p:spPr/>
        <p:txBody>
          <a:bodyPr/>
          <a:lstStyle/>
          <a:p>
            <a:fld id="{D69323AF-D38B-4DB9-A28C-9CA60664DDDA}" type="slidenum">
              <a:rPr lang="en-US" smtClean="0"/>
              <a:pPr/>
              <a:t>1</a:t>
            </a:fld>
            <a:endParaRPr lang="en-US" dirty="0"/>
          </a:p>
        </p:txBody>
      </p:sp>
    </p:spTree>
    <p:extLst>
      <p:ext uri="{BB962C8B-B14F-4D97-AF65-F5344CB8AC3E}">
        <p14:creationId xmlns:p14="http://schemas.microsoft.com/office/powerpoint/2010/main" val="1533026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323AF-D38B-4DB9-A28C-9CA60664DDDA}" type="slidenum">
              <a:rPr lang="en-US" smtClean="0"/>
              <a:pPr/>
              <a:t>25</a:t>
            </a:fld>
            <a:endParaRPr lang="en-US" dirty="0"/>
          </a:p>
        </p:txBody>
      </p:sp>
    </p:spTree>
    <p:extLst>
      <p:ext uri="{BB962C8B-B14F-4D97-AF65-F5344CB8AC3E}">
        <p14:creationId xmlns:p14="http://schemas.microsoft.com/office/powerpoint/2010/main" val="1362220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323AF-D38B-4DB9-A28C-9CA60664DDDA}" type="slidenum">
              <a:rPr lang="en-US" smtClean="0"/>
              <a:pPr/>
              <a:t>30</a:t>
            </a:fld>
            <a:endParaRPr lang="en-US" dirty="0"/>
          </a:p>
        </p:txBody>
      </p:sp>
    </p:spTree>
    <p:extLst>
      <p:ext uri="{BB962C8B-B14F-4D97-AF65-F5344CB8AC3E}">
        <p14:creationId xmlns:p14="http://schemas.microsoft.com/office/powerpoint/2010/main" val="533800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868" indent="-285718">
              <a:defRPr sz="2400">
                <a:solidFill>
                  <a:schemeClr val="tx1"/>
                </a:solidFill>
                <a:latin typeface="Times" charset="0"/>
              </a:defRPr>
            </a:lvl2pPr>
            <a:lvl3pPr marL="1142874" indent="-228574">
              <a:defRPr sz="2400">
                <a:solidFill>
                  <a:schemeClr val="tx1"/>
                </a:solidFill>
                <a:latin typeface="Times" charset="0"/>
              </a:defRPr>
            </a:lvl3pPr>
            <a:lvl4pPr marL="1600023" indent="-228574">
              <a:defRPr sz="2400">
                <a:solidFill>
                  <a:schemeClr val="tx1"/>
                </a:solidFill>
                <a:latin typeface="Times" charset="0"/>
              </a:defRPr>
            </a:lvl4pPr>
            <a:lvl5pPr marL="2057173" indent="-228574">
              <a:defRPr sz="2400">
                <a:solidFill>
                  <a:schemeClr val="tx1"/>
                </a:solidFill>
                <a:latin typeface="Times" charset="0"/>
              </a:defRPr>
            </a:lvl5pPr>
            <a:lvl6pPr marL="2514322" indent="-228574" eaLnBrk="0" fontAlgn="base" hangingPunct="0">
              <a:spcBef>
                <a:spcPct val="0"/>
              </a:spcBef>
              <a:spcAft>
                <a:spcPct val="0"/>
              </a:spcAft>
              <a:defRPr sz="2400">
                <a:solidFill>
                  <a:schemeClr val="tx1"/>
                </a:solidFill>
                <a:latin typeface="Times" charset="0"/>
              </a:defRPr>
            </a:lvl6pPr>
            <a:lvl7pPr marL="2971471" indent="-228574" eaLnBrk="0" fontAlgn="base" hangingPunct="0">
              <a:spcBef>
                <a:spcPct val="0"/>
              </a:spcBef>
              <a:spcAft>
                <a:spcPct val="0"/>
              </a:spcAft>
              <a:defRPr sz="2400">
                <a:solidFill>
                  <a:schemeClr val="tx1"/>
                </a:solidFill>
                <a:latin typeface="Times" charset="0"/>
              </a:defRPr>
            </a:lvl7pPr>
            <a:lvl8pPr marL="3428620" indent="-228574" eaLnBrk="0" fontAlgn="base" hangingPunct="0">
              <a:spcBef>
                <a:spcPct val="0"/>
              </a:spcBef>
              <a:spcAft>
                <a:spcPct val="0"/>
              </a:spcAft>
              <a:defRPr sz="2400">
                <a:solidFill>
                  <a:schemeClr val="tx1"/>
                </a:solidFill>
                <a:latin typeface="Times" charset="0"/>
              </a:defRPr>
            </a:lvl8pPr>
            <a:lvl9pPr marL="3885770" indent="-228574" eaLnBrk="0" fontAlgn="base" hangingPunct="0">
              <a:spcBef>
                <a:spcPct val="0"/>
              </a:spcBef>
              <a:spcAft>
                <a:spcPct val="0"/>
              </a:spcAft>
              <a:defRPr sz="2400">
                <a:solidFill>
                  <a:schemeClr val="tx1"/>
                </a:solidFill>
                <a:latin typeface="Times" charset="0"/>
              </a:defRPr>
            </a:lvl9pPr>
          </a:lstStyle>
          <a:p>
            <a:fld id="{CF9E65CD-82B1-4FEF-B3C2-D1A7BC982C2B}" type="slidenum">
              <a:rPr lang="en-US" sz="1200">
                <a:solidFill>
                  <a:prstClr val="black"/>
                </a:solidFill>
              </a:rPr>
              <a:pPr/>
              <a:t>31</a:t>
            </a:fld>
            <a:endParaRPr lang="en-US" sz="1200" dirty="0">
              <a:solidFill>
                <a:prstClr val="black"/>
              </a:solidFill>
            </a:endParaRPr>
          </a:p>
        </p:txBody>
      </p:sp>
      <p:sp>
        <p:nvSpPr>
          <p:cNvPr id="47107" name="Rectangle 2"/>
          <p:cNvSpPr>
            <a:spLocks noGrp="1" noRot="1" noChangeAspect="1" noChangeArrowheads="1" noTextEdit="1"/>
          </p:cNvSpPr>
          <p:nvPr>
            <p:ph type="sldImg"/>
          </p:nvPr>
        </p:nvSpPr>
        <p:spPr>
          <a:xfrm>
            <a:off x="1143000" y="685800"/>
            <a:ext cx="4572000" cy="3429000"/>
          </a:xfrm>
          <a:ln/>
        </p:spPr>
      </p:sp>
      <p:sp>
        <p:nvSpPr>
          <p:cNvPr id="47108" name="Rectangle 3"/>
          <p:cNvSpPr>
            <a:spLocks noGrp="1" noChangeArrowheads="1"/>
          </p:cNvSpPr>
          <p:nvPr>
            <p:ph type="body" idx="1"/>
          </p:nvPr>
        </p:nvSpPr>
        <p:spPr>
          <a:noFill/>
        </p:spPr>
        <p:txBody>
          <a:bodyPr/>
          <a:lstStyle/>
          <a:p>
            <a:pPr defTabSz="897252">
              <a:defRPr/>
            </a:pPr>
            <a:r>
              <a:rPr lang="en-US" b="1" dirty="0" smtClean="0">
                <a:effectLst/>
              </a:rPr>
              <a:t>Flow-FISH</a:t>
            </a:r>
            <a:r>
              <a:rPr lang="en-US" dirty="0" smtClean="0">
                <a:effectLst/>
              </a:rPr>
              <a:t> (fluorescent in-situ hybridization) is a </a:t>
            </a:r>
            <a:r>
              <a:rPr lang="en-US" dirty="0" smtClean="0">
                <a:effectLst/>
                <a:hlinkClick r:id="rId3" action="ppaction://hlinkfile" tooltip="Cytogenetic"/>
              </a:rPr>
              <a:t>cytogenetic</a:t>
            </a:r>
            <a:r>
              <a:rPr lang="en-US" dirty="0" smtClean="0">
                <a:effectLst/>
              </a:rPr>
              <a:t> technique to quantify the copy number of specific repetitive elements in genomic </a:t>
            </a:r>
            <a:r>
              <a:rPr lang="en-US" dirty="0" smtClean="0">
                <a:effectLst/>
                <a:hlinkClick r:id="rId4" action="ppaction://hlinkfile" tooltip="DNA"/>
              </a:rPr>
              <a:t>DNA</a:t>
            </a:r>
            <a:r>
              <a:rPr lang="en-US" dirty="0" smtClean="0">
                <a:effectLst/>
              </a:rPr>
              <a:t> of whole cell populations via the combination of </a:t>
            </a:r>
            <a:r>
              <a:rPr lang="en-US" dirty="0" smtClean="0">
                <a:effectLst/>
                <a:hlinkClick r:id="rId5" action="ppaction://hlinkfile" tooltip="Flow cytometry"/>
              </a:rPr>
              <a:t>flow cytometry</a:t>
            </a:r>
            <a:r>
              <a:rPr lang="en-US" dirty="0" smtClean="0">
                <a:effectLst/>
              </a:rPr>
              <a:t> with cytogenetic </a:t>
            </a:r>
            <a:r>
              <a:rPr lang="en-US" dirty="0" smtClean="0">
                <a:effectLst/>
                <a:hlinkClick r:id="rId6" action="ppaction://hlinkfile" tooltip="Fluorescent in situ hybridization"/>
              </a:rPr>
              <a:t>fluorescent in situ hybridization</a:t>
            </a:r>
            <a:r>
              <a:rPr lang="en-US" dirty="0" smtClean="0">
                <a:effectLst/>
              </a:rPr>
              <a:t> staining protocols.</a:t>
            </a:r>
            <a:r>
              <a:rPr lang="en-US" baseline="30000" dirty="0" smtClean="0">
                <a:effectLst/>
                <a:hlinkClick r:id="" action="ppaction://hlinkfile"/>
              </a:rPr>
              <a:t>[1]</a:t>
            </a:r>
            <a:r>
              <a:rPr lang="en-US" dirty="0" smtClean="0">
                <a:effectLst/>
              </a:rPr>
              <a:t> Flow-FISH is most commonly used to quantify the length of </a:t>
            </a:r>
            <a:r>
              <a:rPr lang="en-US" dirty="0" smtClean="0">
                <a:effectLst/>
                <a:hlinkClick r:id="rId7" action="ppaction://hlinkfile" tooltip="Telomeres"/>
              </a:rPr>
              <a:t>telomeres</a:t>
            </a:r>
            <a:r>
              <a:rPr lang="en-US" dirty="0" smtClean="0">
                <a:effectLst/>
              </a:rPr>
              <a:t>, which are stretches of repetitious </a:t>
            </a:r>
            <a:r>
              <a:rPr lang="en-US" dirty="0" smtClean="0">
                <a:effectLst/>
                <a:hlinkClick r:id="rId4" action="ppaction://hlinkfile" tooltip="DNA"/>
              </a:rPr>
              <a:t>DNA</a:t>
            </a:r>
            <a:r>
              <a:rPr lang="en-US" dirty="0" smtClean="0">
                <a:effectLst/>
              </a:rPr>
              <a:t> (hexameric TTAGGG repeats) at the distal ends of </a:t>
            </a:r>
            <a:r>
              <a:rPr lang="en-US" dirty="0" smtClean="0">
                <a:effectLst/>
                <a:hlinkClick r:id="rId8" action="ppaction://hlinkfile" tooltip="Chromosomes"/>
              </a:rPr>
              <a:t>chromosomes</a:t>
            </a:r>
            <a:r>
              <a:rPr lang="en-US" baseline="30000" dirty="0" smtClean="0">
                <a:effectLst/>
                <a:hlinkClick r:id="" action="ppaction://hlinkfile"/>
              </a:rPr>
              <a:t>[2]</a:t>
            </a:r>
            <a:r>
              <a:rPr lang="en-US" dirty="0" smtClean="0">
                <a:effectLst/>
              </a:rPr>
              <a:t> in human </a:t>
            </a:r>
            <a:r>
              <a:rPr lang="en-US" dirty="0" smtClean="0">
                <a:effectLst/>
                <a:hlinkClick r:id="rId9" action="ppaction://hlinkfile" tooltip="White blood cells"/>
              </a:rPr>
              <a:t>white blood cells</a:t>
            </a:r>
            <a:r>
              <a:rPr lang="en-US" dirty="0" smtClean="0">
                <a:effectLst/>
              </a:rPr>
              <a:t>, and a semi-automated method for doing so was recently published in Nature Protocols.</a:t>
            </a:r>
            <a:r>
              <a:rPr lang="en-US" baseline="30000" dirty="0" smtClean="0">
                <a:effectLst/>
                <a:hlinkClick r:id="" action="ppaction://hlinkfile"/>
              </a:rPr>
              <a:t>[1]</a:t>
            </a:r>
            <a:r>
              <a:rPr lang="en-US" dirty="0" smtClean="0">
                <a:effectLst/>
              </a:rPr>
              <a:t> </a:t>
            </a:r>
            <a:r>
              <a:rPr lang="en-US" dirty="0" smtClean="0">
                <a:effectLst/>
                <a:hlinkClick r:id="rId10" action="ppaction://hlinkfile" tooltip="Telomere"/>
              </a:rPr>
              <a:t>Telomere</a:t>
            </a:r>
            <a:r>
              <a:rPr lang="en-US" dirty="0" smtClean="0">
                <a:effectLst/>
              </a:rPr>
              <a:t> length in </a:t>
            </a:r>
            <a:r>
              <a:rPr lang="en-US" dirty="0" smtClean="0">
                <a:effectLst/>
                <a:hlinkClick r:id="rId11" action="ppaction://hlinkfile" tooltip="White blood cell"/>
              </a:rPr>
              <a:t>white blood cells</a:t>
            </a:r>
            <a:r>
              <a:rPr lang="en-US" dirty="0" smtClean="0">
                <a:effectLst/>
              </a:rPr>
              <a:t> has been a subject of interest because telomere length in these cell types (and also of other </a:t>
            </a:r>
            <a:r>
              <a:rPr lang="en-US" dirty="0" smtClean="0">
                <a:effectLst/>
                <a:hlinkClick r:id="rId12" action="ppaction://hlinkfile" tooltip="Somatic"/>
              </a:rPr>
              <a:t>somatic</a:t>
            </a:r>
            <a:r>
              <a:rPr lang="en-US" dirty="0" smtClean="0">
                <a:effectLst/>
              </a:rPr>
              <a:t> tissues) declines gradually over the human lifespan, resulting in cell </a:t>
            </a:r>
            <a:r>
              <a:rPr lang="en-US" dirty="0" smtClean="0">
                <a:effectLst/>
                <a:hlinkClick r:id="rId13" action="ppaction://hlinkfile" tooltip="Senescence"/>
              </a:rPr>
              <a:t>senescence</a:t>
            </a:r>
            <a:r>
              <a:rPr lang="en-US" dirty="0" smtClean="0">
                <a:effectLst/>
              </a:rPr>
              <a:t>, </a:t>
            </a:r>
            <a:r>
              <a:rPr lang="en-US" dirty="0" smtClean="0">
                <a:effectLst/>
                <a:hlinkClick r:id="rId14" action="ppaction://hlinkfile" tooltip="Apoptosis"/>
              </a:rPr>
              <a:t>apoptosis</a:t>
            </a:r>
            <a:r>
              <a:rPr lang="en-US" dirty="0" smtClean="0">
                <a:effectLst/>
              </a:rPr>
              <a:t>,</a:t>
            </a:r>
            <a:r>
              <a:rPr lang="en-US" baseline="30000" dirty="0" smtClean="0">
                <a:effectLst/>
                <a:hlinkClick r:id="" action="ppaction://hlinkfile"/>
              </a:rPr>
              <a:t>[3]</a:t>
            </a:r>
            <a:r>
              <a:rPr lang="en-US" dirty="0" smtClean="0">
                <a:effectLst/>
              </a:rPr>
              <a:t> or </a:t>
            </a:r>
            <a:r>
              <a:rPr lang="en-US" dirty="0" smtClean="0">
                <a:effectLst/>
                <a:hlinkClick r:id="rId15" action="ppaction://hlinkfile" tooltip="Malignant transformation"/>
              </a:rPr>
              <a:t>transformation</a:t>
            </a:r>
            <a:r>
              <a:rPr lang="en-US" dirty="0" smtClean="0">
                <a:effectLst/>
              </a:rPr>
              <a:t>.</a:t>
            </a:r>
            <a:r>
              <a:rPr lang="en-US" baseline="30000" dirty="0" smtClean="0">
                <a:effectLst/>
                <a:hlinkClick r:id="" action="ppaction://hlinkfile"/>
              </a:rPr>
              <a:t>[4]</a:t>
            </a:r>
            <a:r>
              <a:rPr lang="en-US" dirty="0" smtClean="0">
                <a:effectLst/>
              </a:rPr>
              <a:t> This decline has been shown to be a surrogate marker for the concomitant decline in the telomere length of the hematopoietic stem cell pool, with the </a:t>
            </a:r>
            <a:r>
              <a:rPr lang="en-US" b="1" dirty="0" smtClean="0">
                <a:effectLst/>
              </a:rPr>
              <a:t>granulocyte lineage giving the best indication</a:t>
            </a:r>
            <a:r>
              <a:rPr lang="en-US" dirty="0" smtClean="0">
                <a:effectLst/>
              </a:rPr>
              <a:t>, presumably due to the absence of a long lived memory subtype and comparatively rapid turnover of these cells.</a:t>
            </a:r>
            <a:r>
              <a:rPr lang="en-US" baseline="30000" dirty="0" smtClean="0">
                <a:effectLst/>
                <a:hlinkClick r:id="" action="ppaction://hlinkfile"/>
              </a:rPr>
              <a:t>[5]</a:t>
            </a:r>
            <a:endParaRPr lang="en-US" dirty="0" smtClean="0">
              <a:effectLst/>
            </a:endParaRPr>
          </a:p>
          <a:p>
            <a:endParaRPr lang="en-US" dirty="0" smtClean="0"/>
          </a:p>
          <a:p>
            <a:pPr defTabSz="914300">
              <a:defRPr/>
            </a:pPr>
            <a:r>
              <a:rPr lang="en-US" dirty="0" smtClean="0">
                <a:ea typeface="ＭＳ Ｐゴシック" charset="0"/>
                <a:cs typeface="ＭＳ Ｐゴシック" charset="0"/>
              </a:rPr>
              <a:t>It is not known precisely how the mutations</a:t>
            </a:r>
            <a:r>
              <a:rPr lang="en-US" baseline="0" dirty="0" smtClean="0">
                <a:ea typeface="ＭＳ Ｐゴシック" charset="0"/>
                <a:cs typeface="ＭＳ Ｐゴシック" charset="0"/>
              </a:rPr>
              <a:t> lead to telomere shortening.  Presumably, the lower levels of telomerase are not sufficient to maintain telomere length in stem cells &amp; renewable tissues </a:t>
            </a:r>
            <a:endParaRPr lang="en-US" dirty="0" smtClean="0">
              <a:ea typeface="ＭＳ Ｐゴシック" charset="0"/>
              <a:cs typeface="ＭＳ Ｐゴシック" charset="0"/>
            </a:endParaRPr>
          </a:p>
          <a:p>
            <a:pPr defTabSz="914300">
              <a:defRPr/>
            </a:pPr>
            <a:r>
              <a:rPr lang="en-US" dirty="0" smtClean="0">
                <a:ea typeface="ＭＳ Ｐゴシック" charset="0"/>
                <a:cs typeface="ＭＳ Ｐゴシック" charset="0"/>
              </a:rPr>
              <a:t>Large &amp; small deletions, insertions</a:t>
            </a:r>
            <a:r>
              <a:rPr lang="en-US" baseline="0" dirty="0" smtClean="0">
                <a:ea typeface="ＭＳ Ｐゴシック" charset="0"/>
                <a:cs typeface="ＭＳ Ｐゴシック" charset="0"/>
              </a:rPr>
              <a:t> &amp; point mutations; thought to be haploinsufficiency</a:t>
            </a:r>
            <a:endParaRPr lang="en-US" dirty="0" smtClean="0">
              <a:ea typeface="ＭＳ Ｐゴシック" charset="0"/>
              <a:cs typeface="ＭＳ Ｐゴシック" charset="0"/>
            </a:endParaRPr>
          </a:p>
          <a:p>
            <a:pPr defTabSz="914300">
              <a:defRPr/>
            </a:pPr>
            <a:endParaRPr lang="en-US" dirty="0" smtClean="0">
              <a:ea typeface="ＭＳ Ｐゴシック" charset="0"/>
              <a:cs typeface="ＭＳ Ｐゴシック" charset="0"/>
            </a:endParaRPr>
          </a:p>
          <a:p>
            <a:pPr defTabSz="914300">
              <a:defRPr/>
            </a:pPr>
            <a:r>
              <a:rPr lang="en-US" dirty="0" smtClean="0">
                <a:effectLst/>
              </a:rPr>
              <a:t>Telomerase is a </a:t>
            </a:r>
            <a:r>
              <a:rPr lang="en-US" dirty="0" smtClean="0">
                <a:effectLst/>
                <a:hlinkClick r:id="rId16" action="ppaction://hlinkfile" tooltip="Reverse transcriptase"/>
              </a:rPr>
              <a:t>reverse transcriptase</a:t>
            </a:r>
            <a:r>
              <a:rPr lang="en-US" dirty="0" smtClean="0">
                <a:effectLst/>
              </a:rPr>
              <a:t> which maintains a specific repeat sequence of </a:t>
            </a:r>
            <a:r>
              <a:rPr lang="en-US" dirty="0" smtClean="0">
                <a:effectLst/>
                <a:hlinkClick r:id="rId4" action="ppaction://hlinkfile" tooltip="DNA"/>
              </a:rPr>
              <a:t>DNA</a:t>
            </a:r>
            <a:r>
              <a:rPr lang="en-US" dirty="0" smtClean="0">
                <a:effectLst/>
              </a:rPr>
              <a:t>, the telomere, during development. Telomeres are placed by telomerase on both ends of linear chromosomes as a way to protect linear DNA from general forms of chemical damage and to correct for the chromosomal </a:t>
            </a:r>
            <a:r>
              <a:rPr lang="en-US" dirty="0" smtClean="0">
                <a:effectLst/>
                <a:hlinkClick r:id="rId10" action="ppaction://hlinkfile" tooltip="Telomere"/>
              </a:rPr>
              <a:t>end-shortening</a:t>
            </a:r>
            <a:r>
              <a:rPr lang="en-US" dirty="0" smtClean="0">
                <a:effectLst/>
              </a:rPr>
              <a:t> that occurs during normal </a:t>
            </a:r>
            <a:r>
              <a:rPr lang="en-US" dirty="0" smtClean="0">
                <a:effectLst/>
                <a:hlinkClick r:id="rId17" action="ppaction://hlinkfile" tooltip="DNA replication"/>
              </a:rPr>
              <a:t>DNA replication</a:t>
            </a:r>
            <a:r>
              <a:rPr lang="en-US" dirty="0" smtClean="0">
                <a:effectLst/>
              </a:rPr>
              <a:t>.</a:t>
            </a:r>
            <a:r>
              <a:rPr lang="en-US" baseline="30000" dirty="0" smtClean="0">
                <a:effectLst/>
                <a:hlinkClick r:id="" action="ppaction://hlinkfile"/>
              </a:rPr>
              <a:t>[4]</a:t>
            </a:r>
            <a:r>
              <a:rPr lang="en-US" dirty="0" smtClean="0">
                <a:effectLst/>
              </a:rPr>
              <a:t> This end-shortening is the result of the eukaryotic </a:t>
            </a:r>
            <a:r>
              <a:rPr lang="en-US" dirty="0" smtClean="0">
                <a:effectLst/>
                <a:hlinkClick r:id="rId18" action="ppaction://hlinkfile" tooltip="DNA polymerase"/>
              </a:rPr>
              <a:t>DNA polymerases</a:t>
            </a:r>
            <a:r>
              <a:rPr lang="en-US" dirty="0" smtClean="0">
                <a:effectLst/>
              </a:rPr>
              <a:t> having no mechanism for synthesizing the final </a:t>
            </a:r>
            <a:r>
              <a:rPr lang="en-US" dirty="0" smtClean="0">
                <a:effectLst/>
                <a:hlinkClick r:id="rId19" action="ppaction://hlinkfile" tooltip="Nucleotide"/>
              </a:rPr>
              <a:t>nucleotides</a:t>
            </a:r>
            <a:r>
              <a:rPr lang="en-US" dirty="0" smtClean="0">
                <a:effectLst/>
              </a:rPr>
              <a:t> present on the end of the "lagging strand" of double stranded DNA. DNA polymerase can only synthesize new DNA from an old DNA strand in the 5'-&gt;3' direction. Given that DNA has two strands that are complementary, one strand must be 5'-&gt;3' while the other is 3'-&gt;5'. This inability to synthesize in the 3'-&gt;5' directionality is compensated with the use of </a:t>
            </a:r>
            <a:r>
              <a:rPr lang="en-US" dirty="0" smtClean="0">
                <a:effectLst/>
                <a:hlinkClick r:id="rId20" action="ppaction://hlinkfile" tooltip="Okazaki fragment"/>
              </a:rPr>
              <a:t>Okazaki fragments</a:t>
            </a:r>
            <a:r>
              <a:rPr lang="en-US" dirty="0" smtClean="0">
                <a:effectLst/>
              </a:rPr>
              <a:t>, short pieces of DNA that are synthesized 5'-&gt;3' from the 3'-&gt;5' as the replication fork moves. As DNA polymerase requires </a:t>
            </a:r>
            <a:r>
              <a:rPr lang="en-US" dirty="0" smtClean="0">
                <a:effectLst/>
                <a:hlinkClick r:id="rId21" action="ppaction://hlinkfile" tooltip="Primer (molecular biology)"/>
              </a:rPr>
              <a:t>RNA primers</a:t>
            </a:r>
            <a:r>
              <a:rPr lang="en-US" dirty="0" smtClean="0">
                <a:effectLst/>
              </a:rPr>
              <a:t> for DNA binding in order to commence replication, each Okazaki fragment is thus preceded by an RNA primer on the strand being synthesized. When the end of the chromosome is reached, the final RNA primer is placed upon this nucleotide region, and it is inevitably removed. Unfortunately once the primer is removed, DNA polymerase is unable to synthesize the remaining bases.</a:t>
            </a:r>
            <a:r>
              <a:rPr lang="en-US" baseline="30000" dirty="0" smtClean="0">
                <a:effectLst/>
                <a:hlinkClick r:id="" action="ppaction://hlinkfile"/>
              </a:rPr>
              <a:t>[4][5]</a:t>
            </a:r>
            <a:endParaRPr lang="en-US" dirty="0" smtClean="0">
              <a:effectLst/>
            </a:endParaRPr>
          </a:p>
          <a:p>
            <a:pPr defTabSz="914300">
              <a:defRPr/>
            </a:pPr>
            <a:endParaRPr lang="en-US" dirty="0" smtClean="0">
              <a:ea typeface="ＭＳ Ｐゴシック" charset="0"/>
              <a:cs typeface="ＭＳ Ｐゴシック" charset="0"/>
            </a:endParaRPr>
          </a:p>
          <a:p>
            <a:endParaRPr lang="en-US" dirty="0" smtClean="0"/>
          </a:p>
        </p:txBody>
      </p:sp>
    </p:spTree>
    <p:extLst>
      <p:ext uri="{BB962C8B-B14F-4D97-AF65-F5344CB8AC3E}">
        <p14:creationId xmlns:p14="http://schemas.microsoft.com/office/powerpoint/2010/main" val="1487634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323AF-D38B-4DB9-A28C-9CA60664DDDA}" type="slidenum">
              <a:rPr lang="en-US" smtClean="0"/>
              <a:pPr/>
              <a:t>43</a:t>
            </a:fld>
            <a:endParaRPr lang="en-US" dirty="0"/>
          </a:p>
        </p:txBody>
      </p:sp>
    </p:spTree>
    <p:extLst>
      <p:ext uri="{BB962C8B-B14F-4D97-AF65-F5344CB8AC3E}">
        <p14:creationId xmlns:p14="http://schemas.microsoft.com/office/powerpoint/2010/main" val="675654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323AF-D38B-4DB9-A28C-9CA60664DDDA}" type="slidenum">
              <a:rPr lang="en-US" smtClean="0"/>
              <a:pPr/>
              <a:t>45</a:t>
            </a:fld>
            <a:endParaRPr lang="en-US" dirty="0"/>
          </a:p>
        </p:txBody>
      </p:sp>
    </p:spTree>
    <p:extLst>
      <p:ext uri="{BB962C8B-B14F-4D97-AF65-F5344CB8AC3E}">
        <p14:creationId xmlns:p14="http://schemas.microsoft.com/office/powerpoint/2010/main" val="221503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323AF-D38B-4DB9-A28C-9CA60664DDDA}" type="slidenum">
              <a:rPr lang="en-US" smtClean="0"/>
              <a:pPr/>
              <a:t>7</a:t>
            </a:fld>
            <a:endParaRPr lang="en-US" dirty="0"/>
          </a:p>
        </p:txBody>
      </p:sp>
    </p:spTree>
    <p:extLst>
      <p:ext uri="{BB962C8B-B14F-4D97-AF65-F5344CB8AC3E}">
        <p14:creationId xmlns:p14="http://schemas.microsoft.com/office/powerpoint/2010/main" val="53224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323AF-D38B-4DB9-A28C-9CA60664DDDA}" type="slidenum">
              <a:rPr lang="en-US" smtClean="0"/>
              <a:pPr/>
              <a:t>8</a:t>
            </a:fld>
            <a:endParaRPr lang="en-US" dirty="0"/>
          </a:p>
        </p:txBody>
      </p:sp>
    </p:spTree>
    <p:extLst>
      <p:ext uri="{BB962C8B-B14F-4D97-AF65-F5344CB8AC3E}">
        <p14:creationId xmlns:p14="http://schemas.microsoft.com/office/powerpoint/2010/main" val="316393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Hematopoiesis is a vigorous process of blood cell production and maturation</a:t>
            </a:r>
          </a:p>
          <a:p>
            <a:pPr lvl="1"/>
            <a:r>
              <a:rPr lang="en-US" dirty="0" smtClean="0"/>
              <a:t>Occurs primarily in the bone marrow</a:t>
            </a:r>
          </a:p>
          <a:p>
            <a:pPr lvl="1"/>
            <a:r>
              <a:rPr lang="en-US" dirty="0" smtClean="0"/>
              <a:t>Hematopoietic stem/progenitor cells (HSPCs) continuously regenerate blood cells</a:t>
            </a:r>
          </a:p>
          <a:p>
            <a:pPr lvl="2"/>
            <a:r>
              <a:rPr lang="en-US" dirty="0" smtClean="0"/>
              <a:t>HSPCs divide rarely (~once/month) but sustain survival for decades</a:t>
            </a:r>
          </a:p>
          <a:p>
            <a:pPr marL="457200" lvl="2" indent="-182880"/>
            <a:r>
              <a:rPr lang="en-US" baseline="0" dirty="0" smtClean="0"/>
              <a:t>Production of specific blood cell types is driven by tightly controlled system in response to circulating cells in the peripheral blood</a:t>
            </a:r>
            <a:endParaRPr lang="en-US" dirty="0" smtClean="0"/>
          </a:p>
          <a:p>
            <a:pPr lvl="1"/>
            <a:r>
              <a:rPr lang="en-US" dirty="0" smtClean="0"/>
              <a:t>HSPCs accumulate rare, random mutations over time</a:t>
            </a:r>
          </a:p>
          <a:p>
            <a:pPr lvl="2"/>
            <a:r>
              <a:rPr lang="en-US" dirty="0" smtClean="0"/>
              <a:t>Usually have no effect on the HSPC function</a:t>
            </a:r>
          </a:p>
          <a:p>
            <a:pPr lvl="2"/>
            <a:r>
              <a:rPr lang="en-US" dirty="0" smtClean="0"/>
              <a:t>Some mutations confer advantages in self-renewal or proliferation</a:t>
            </a:r>
            <a:r>
              <a:rPr lang="en-US" dirty="0" smtClean="0">
                <a:sym typeface="Wingdings" panose="05000000000000000000" pitchFamily="2" charset="2"/>
              </a:rPr>
              <a:t> </a:t>
            </a:r>
            <a:r>
              <a:rPr lang="en-US" sz="1800" b="1" dirty="0" smtClean="0">
                <a:sym typeface="Wingdings" panose="05000000000000000000" pitchFamily="2" charset="2"/>
              </a:rPr>
              <a:t>clonal expansion</a:t>
            </a:r>
            <a:endParaRPr lang="en-US" sz="1800" b="1" dirty="0" smtClean="0"/>
          </a:p>
          <a:p>
            <a:endParaRPr lang="en-US" b="0" dirty="0" smtClean="0">
              <a:solidFill>
                <a:schemeClr val="tx1"/>
              </a:solidFill>
            </a:endParaRPr>
          </a:p>
        </p:txBody>
      </p:sp>
      <p:sp>
        <p:nvSpPr>
          <p:cNvPr id="4" name="Slide Number Placeholder 3"/>
          <p:cNvSpPr>
            <a:spLocks noGrp="1"/>
          </p:cNvSpPr>
          <p:nvPr>
            <p:ph type="sldNum" sz="quarter" idx="10"/>
          </p:nvPr>
        </p:nvSpPr>
        <p:spPr/>
        <p:txBody>
          <a:bodyPr/>
          <a:lstStyle/>
          <a:p>
            <a:fld id="{D69323AF-D38B-4DB9-A28C-9CA60664DDDA}" type="slidenum">
              <a:rPr lang="en-US" smtClean="0"/>
              <a:pPr/>
              <a:t>9</a:t>
            </a:fld>
            <a:endParaRPr lang="en-US" dirty="0"/>
          </a:p>
        </p:txBody>
      </p:sp>
      <p:sp>
        <p:nvSpPr>
          <p:cNvPr id="8" name="Slide Image Placeholder 7"/>
          <p:cNvSpPr>
            <a:spLocks noGrp="1" noRot="1" noChangeAspect="1"/>
          </p:cNvSpPr>
          <p:nvPr>
            <p:ph type="sldImg"/>
          </p:nvPr>
        </p:nvSpPr>
        <p:spPr>
          <a:xfrm>
            <a:off x="1604963" y="673100"/>
            <a:ext cx="3800475" cy="2851150"/>
          </a:xfrm>
        </p:spPr>
      </p:sp>
    </p:spTree>
    <p:extLst>
      <p:ext uri="{BB962C8B-B14F-4D97-AF65-F5344CB8AC3E}">
        <p14:creationId xmlns:p14="http://schemas.microsoft.com/office/powerpoint/2010/main" val="2779656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4963" y="673100"/>
            <a:ext cx="3800475" cy="2851150"/>
          </a:xfrm>
        </p:spPr>
      </p:sp>
      <p:sp>
        <p:nvSpPr>
          <p:cNvPr id="3" name="Notes Placeholder 2"/>
          <p:cNvSpPr>
            <a:spLocks noGrp="1"/>
          </p:cNvSpPr>
          <p:nvPr>
            <p:ph type="body" idx="1"/>
          </p:nvPr>
        </p:nvSpPr>
        <p:spPr/>
        <p:txBody>
          <a:bodyPr>
            <a:normAutofit fontScale="92500" lnSpcReduction="10000"/>
          </a:bodyPr>
          <a:lstStyle/>
          <a:p>
            <a:r>
              <a:rPr lang="en-US" b="0" dirty="0" smtClean="0"/>
              <a:t>Leukemia</a:t>
            </a:r>
            <a:r>
              <a:rPr lang="en-US" b="0" baseline="0" dirty="0" smtClean="0"/>
              <a:t> is a malignancy of the white blood cells. Hematologic malignancies can also include the development of hematopoietic cells elsewhere in the body besides the bone marrow, typically lymphocytes in lymph nodes are other lymphocyte-rich tissues, which are lymphomas (still a heme malignancy because arises from the blood system). </a:t>
            </a:r>
          </a:p>
          <a:p>
            <a:r>
              <a:rPr lang="en-US" b="0" baseline="0" dirty="0" smtClean="0"/>
              <a:t>A healthy bone marrow and blood system operates in a very controlled cycle of cell division and maturation, allowing downstream cell products (blasts) to remain in the bone marrow long enough to mature into their final cell type– WBC, platelets, and RBC– which then get released into the blood stream, making room for new blasts to mature.</a:t>
            </a:r>
          </a:p>
          <a:p>
            <a:endParaRPr lang="en-US" b="0" baseline="0" dirty="0" smtClean="0"/>
          </a:p>
          <a:p>
            <a:r>
              <a:rPr lang="en-US" b="0" baseline="0" dirty="0" smtClean="0"/>
              <a:t>Leukemia is a space allocation issue. Blood stem cells, often once they’ve differentiated into either myeloblasts or lymphoblasts, acquire mutations that cause them to replicate in an uncontrolled manner– the very definition of cancer. When cells early in the maturation pathway become cancerous, they lead to an excess of blasts in the bone marrow that are all cancerous– resulting in immature cells—blasts– taking the space of healthy maturing cells. Therefore, immature cells get forced prematurely into the blood stream, both causing circulating blasts (which can be detected on a CBC) and decreases in the number of healthy circulating platelets, RBC, WBC, also seen on a CBC. A diagnosis of leukemia can essentially be made by a simple blood count– very high WBC count (malignant WBC!) and low RBC and platelet counts– this is acute leukemia. </a:t>
            </a:r>
            <a:endParaRPr lang="en-US" b="0" dirty="0" smtClean="0"/>
          </a:p>
          <a:p>
            <a:endParaRPr lang="en-US" b="0" dirty="0" smtClean="0"/>
          </a:p>
          <a:p>
            <a:r>
              <a:rPr lang="en-US" b="0" dirty="0" smtClean="0"/>
              <a:t>LPN: lymphoproliferative neoplasms (Hodgkin’s and non-Hodgkin’s lymphoma, Waldenstrom’s macroglobulinemia,</a:t>
            </a:r>
            <a:r>
              <a:rPr lang="en-US" b="0" baseline="0" dirty="0" smtClean="0"/>
              <a:t> multiple myeloma, CLL)</a:t>
            </a:r>
          </a:p>
          <a:p>
            <a:r>
              <a:rPr lang="en-US" b="0" baseline="0" dirty="0" smtClean="0">
                <a:solidFill>
                  <a:schemeClr val="tx1"/>
                </a:solidFill>
              </a:rPr>
              <a:t>MPN: Myeloproliferative neoplasms (polycythemia vera, essential thrombocythemia, Myelofibrosis)</a:t>
            </a:r>
          </a:p>
        </p:txBody>
      </p:sp>
      <p:sp>
        <p:nvSpPr>
          <p:cNvPr id="4" name="Slide Number Placeholder 3"/>
          <p:cNvSpPr>
            <a:spLocks noGrp="1"/>
          </p:cNvSpPr>
          <p:nvPr>
            <p:ph type="sldNum" sz="quarter" idx="10"/>
          </p:nvPr>
        </p:nvSpPr>
        <p:spPr/>
        <p:txBody>
          <a:bodyPr/>
          <a:lstStyle/>
          <a:p>
            <a:fld id="{D69323AF-D38B-4DB9-A28C-9CA60664DDDA}" type="slidenum">
              <a:rPr lang="en-US" smtClean="0"/>
              <a:pPr/>
              <a:t>10</a:t>
            </a:fld>
            <a:endParaRPr lang="en-US" dirty="0"/>
          </a:p>
        </p:txBody>
      </p:sp>
    </p:spTree>
    <p:extLst>
      <p:ext uri="{BB962C8B-B14F-4D97-AF65-F5344CB8AC3E}">
        <p14:creationId xmlns:p14="http://schemas.microsoft.com/office/powerpoint/2010/main" val="146988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the age of onset with bone marrow failure syndromes: typically childhood or adolescent</a:t>
            </a:r>
          </a:p>
          <a:p>
            <a:r>
              <a:rPr lang="en-US" baseline="0" dirty="0" smtClean="0"/>
              <a:t>However, increasing these patients are presenting to adult clinics with MDS, AML which we will discuss later</a:t>
            </a:r>
            <a:endParaRPr lang="en-US" dirty="0"/>
          </a:p>
        </p:txBody>
      </p:sp>
      <p:sp>
        <p:nvSpPr>
          <p:cNvPr id="4" name="Slide Number Placeholder 3"/>
          <p:cNvSpPr>
            <a:spLocks noGrp="1"/>
          </p:cNvSpPr>
          <p:nvPr>
            <p:ph type="sldNum" sz="quarter" idx="10"/>
          </p:nvPr>
        </p:nvSpPr>
        <p:spPr/>
        <p:txBody>
          <a:bodyPr/>
          <a:lstStyle/>
          <a:p>
            <a:fld id="{D69323AF-D38B-4DB9-A28C-9CA60664DDDA}" type="slidenum">
              <a:rPr lang="en-US" smtClean="0"/>
              <a:pPr/>
              <a:t>11</a:t>
            </a:fld>
            <a:endParaRPr lang="en-US" dirty="0"/>
          </a:p>
        </p:txBody>
      </p:sp>
    </p:spTree>
    <p:extLst>
      <p:ext uri="{BB962C8B-B14F-4D97-AF65-F5344CB8AC3E}">
        <p14:creationId xmlns:p14="http://schemas.microsoft.com/office/powerpoint/2010/main" val="2719437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4963" y="673100"/>
            <a:ext cx="3800475" cy="2851150"/>
          </a:xfrm>
        </p:spPr>
      </p:sp>
      <p:sp>
        <p:nvSpPr>
          <p:cNvPr id="3" name="Notes Placeholder 2"/>
          <p:cNvSpPr>
            <a:spLocks noGrp="1"/>
          </p:cNvSpPr>
          <p:nvPr>
            <p:ph type="body" idx="1"/>
          </p:nvPr>
        </p:nvSpPr>
        <p:spPr/>
        <p:txBody>
          <a:bodyPr>
            <a:noAutofit/>
          </a:bodyPr>
          <a:lstStyle/>
          <a:p>
            <a:pPr lvl="1"/>
            <a:r>
              <a:rPr lang="en-US" dirty="0" smtClean="0"/>
              <a:t>MIRAGE: myelodysplasia, infection, restriction of growth, adrenal hypoplasia, genital anomalies, enteropathy</a:t>
            </a:r>
            <a:r>
              <a:rPr lang="en-US" baseline="0" dirty="0" smtClean="0"/>
              <a:t> +/- ataxia</a:t>
            </a:r>
            <a:br>
              <a:rPr lang="en-US" baseline="0" dirty="0" smtClean="0"/>
            </a:br>
            <a:endParaRPr lang="en-US" dirty="0" smtClean="0"/>
          </a:p>
        </p:txBody>
      </p:sp>
      <p:sp>
        <p:nvSpPr>
          <p:cNvPr id="4" name="Slide Number Placeholder 3"/>
          <p:cNvSpPr>
            <a:spLocks noGrp="1"/>
          </p:cNvSpPr>
          <p:nvPr>
            <p:ph type="sldNum" sz="quarter" idx="10"/>
          </p:nvPr>
        </p:nvSpPr>
        <p:spPr/>
        <p:txBody>
          <a:bodyPr/>
          <a:lstStyle/>
          <a:p>
            <a:fld id="{D69323AF-D38B-4DB9-A28C-9CA60664DDDA}" type="slidenum">
              <a:rPr lang="en-US" smtClean="0"/>
              <a:pPr/>
              <a:t>12</a:t>
            </a:fld>
            <a:endParaRPr lang="en-US" dirty="0"/>
          </a:p>
        </p:txBody>
      </p:sp>
    </p:spTree>
    <p:extLst>
      <p:ext uri="{BB962C8B-B14F-4D97-AF65-F5344CB8AC3E}">
        <p14:creationId xmlns:p14="http://schemas.microsoft.com/office/powerpoint/2010/main" val="1462277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4AE37-8118-4F7F-B85A-43615B53DF56}" type="slidenum">
              <a:rPr lang="en-US" smtClean="0"/>
              <a:t>15</a:t>
            </a:fld>
            <a:endParaRPr lang="en-US" dirty="0"/>
          </a:p>
        </p:txBody>
      </p:sp>
    </p:spTree>
    <p:extLst>
      <p:ext uri="{BB962C8B-B14F-4D97-AF65-F5344CB8AC3E}">
        <p14:creationId xmlns:p14="http://schemas.microsoft.com/office/powerpoint/2010/main" val="1025533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a:t>
            </a:r>
            <a:r>
              <a:rPr lang="en-US" baseline="0" dirty="0" smtClean="0"/>
              <a:t> rules of hereditary risk assessment apply– must be on the same side of the family, the closer to the proband the more concerning, young ages at diagnosis (does not really apply for ALL)</a:t>
            </a:r>
            <a:endParaRPr lang="en-US" dirty="0"/>
          </a:p>
        </p:txBody>
      </p:sp>
      <p:sp>
        <p:nvSpPr>
          <p:cNvPr id="4" name="Slide Number Placeholder 3"/>
          <p:cNvSpPr>
            <a:spLocks noGrp="1"/>
          </p:cNvSpPr>
          <p:nvPr>
            <p:ph type="sldNum" sz="quarter" idx="10"/>
          </p:nvPr>
        </p:nvSpPr>
        <p:spPr/>
        <p:txBody>
          <a:bodyPr/>
          <a:lstStyle/>
          <a:p>
            <a:fld id="{D69323AF-D38B-4DB9-A28C-9CA60664DDDA}" type="slidenum">
              <a:rPr lang="en-US" smtClean="0"/>
              <a:pPr/>
              <a:t>16</a:t>
            </a:fld>
            <a:endParaRPr lang="en-US" dirty="0"/>
          </a:p>
        </p:txBody>
      </p:sp>
    </p:spTree>
    <p:extLst>
      <p:ext uri="{BB962C8B-B14F-4D97-AF65-F5344CB8AC3E}">
        <p14:creationId xmlns:p14="http://schemas.microsoft.com/office/powerpoint/2010/main" val="1451897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9144000" cy="3749040"/>
          </a:xfrm>
          <a:solidFill>
            <a:schemeClr val="bg1">
              <a:lumMod val="75000"/>
            </a:schemeClr>
          </a:solidFill>
          <a:effectLst/>
        </p:spPr>
        <p:txBody>
          <a:bodyPr anchor="ctr" anchorCtr="1">
            <a:noAutofit/>
          </a:bodyPr>
          <a:lstStyle>
            <a:lvl1pPr>
              <a:defRPr sz="2400"/>
            </a:lvl1pPr>
          </a:lstStyle>
          <a:p>
            <a:r>
              <a:rPr lang="en-US" dirty="0" smtClean="0"/>
              <a:t>Click to add picture</a:t>
            </a:r>
            <a:endParaRPr lang="en-US" dirty="0"/>
          </a:p>
        </p:txBody>
      </p:sp>
      <p:sp>
        <p:nvSpPr>
          <p:cNvPr id="17" name="Rectangle 16"/>
          <p:cNvSpPr/>
          <p:nvPr userDrawn="1"/>
        </p:nvSpPr>
        <p:spPr bwMode="gray">
          <a:xfrm>
            <a:off x="3721" y="3748646"/>
            <a:ext cx="9140279" cy="31093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6492240"/>
            <a:ext cx="9144000" cy="36576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bwMode="gray">
          <a:xfrm>
            <a:off x="0" y="6492240"/>
            <a:ext cx="9144000" cy="0"/>
          </a:xfrm>
          <a:prstGeom prst="line">
            <a:avLst/>
          </a:prstGeom>
          <a:ln w="38100" cmpd="sng">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136582" y="4825992"/>
            <a:ext cx="5760720" cy="456079"/>
          </a:xfrm>
          <a:effectLst/>
        </p:spPr>
        <p:txBody>
          <a:bodyPr lIns="0" tIns="0" rIns="0" bIns="0">
            <a:noAutofit/>
          </a:bodyPr>
          <a:lstStyle>
            <a:lvl1pPr marL="0" indent="0" algn="l">
              <a:lnSpc>
                <a:spcPct val="100000"/>
              </a:lnSpc>
              <a:spcBef>
                <a:spcPts val="600"/>
              </a:spcBef>
              <a:buNone/>
              <a:defRPr sz="1400" b="0">
                <a:solidFill>
                  <a:schemeClr val="accent6"/>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0"/>
          </p:nvPr>
        </p:nvSpPr>
        <p:spPr>
          <a:xfrm>
            <a:off x="3136392" y="5529262"/>
            <a:ext cx="5760720" cy="822960"/>
          </a:xfrm>
          <a:effectLst/>
        </p:spPr>
        <p:txBody>
          <a:bodyPr lIns="0" tIns="0" rIns="0" bIns="0">
            <a:noAutofit/>
          </a:bodyPr>
          <a:lstStyle>
            <a:lvl1pPr marL="0" indent="0">
              <a:lnSpc>
                <a:spcPct val="100000"/>
              </a:lnSpc>
              <a:spcBef>
                <a:spcPts val="0"/>
              </a:spcBef>
              <a:spcAft>
                <a:spcPts val="600"/>
              </a:spcAft>
              <a:buNone/>
              <a:defRPr sz="1300" b="1">
                <a:solidFill>
                  <a:schemeClr val="tx1"/>
                </a:solidFill>
                <a:latin typeface="+mj-lt"/>
                <a:cs typeface="Arial" pitchFamily="34" charset="0"/>
              </a:defRPr>
            </a:lvl1pPr>
            <a:lvl2pPr marL="0" indent="0">
              <a:lnSpc>
                <a:spcPct val="100000"/>
              </a:lnSpc>
              <a:spcBef>
                <a:spcPts val="0"/>
              </a:spcBef>
              <a:spcAft>
                <a:spcPts val="0"/>
              </a:spcAft>
              <a:buNone/>
              <a:defRPr sz="1200">
                <a:solidFill>
                  <a:schemeClr val="accent6"/>
                </a:solidFill>
                <a:latin typeface="+mj-lt"/>
                <a:cs typeface="Arial" pitchFamily="34" charset="0"/>
              </a:defRPr>
            </a:lvl2pPr>
          </a:lstStyle>
          <a:p>
            <a:pPr lvl="0"/>
            <a:r>
              <a:rPr lang="en-US" smtClean="0"/>
              <a:t>Click to edit Master text styles</a:t>
            </a:r>
          </a:p>
          <a:p>
            <a:pPr lvl="1"/>
            <a:r>
              <a:rPr lang="en-US" smtClean="0"/>
              <a:t>Second level</a:t>
            </a:r>
          </a:p>
        </p:txBody>
      </p:sp>
      <p:sp>
        <p:nvSpPr>
          <p:cNvPr id="2" name="Title 1"/>
          <p:cNvSpPr>
            <a:spLocks noGrp="1"/>
          </p:cNvSpPr>
          <p:nvPr>
            <p:ph type="ctrTitle"/>
          </p:nvPr>
        </p:nvSpPr>
        <p:spPr>
          <a:xfrm>
            <a:off x="3136392" y="4030664"/>
            <a:ext cx="5760720" cy="778404"/>
          </a:xfrm>
          <a:effectLst/>
        </p:spPr>
        <p:txBody>
          <a:bodyPr lIns="0" tIns="0" rIns="0" bIns="0" anchor="t" anchorCtr="0">
            <a:noAutofit/>
          </a:bodyPr>
          <a:lstStyle>
            <a:lvl1pPr algn="l">
              <a:lnSpc>
                <a:spcPct val="90000"/>
              </a:lnSpc>
              <a:defRPr sz="2600" b="1">
                <a:latin typeface="+mj-lt"/>
                <a:cs typeface="Arial" pitchFamily="34" charset="0"/>
              </a:defRPr>
            </a:lvl1pPr>
          </a:lstStyle>
          <a:p>
            <a:r>
              <a:rPr lang="en-US" smtClean="0"/>
              <a:t>Click to edit Master title style</a:t>
            </a:r>
            <a:endParaRPr lang="en-US" dirty="0"/>
          </a:p>
        </p:txBody>
      </p:sp>
      <p:pic>
        <p:nvPicPr>
          <p:cNvPr id="1026" name="Picture 2" descr="C:\Users\michelle\Downloads\MDA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1480" y="4081464"/>
            <a:ext cx="1920240" cy="9308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1E72B6"/>
              </a:buClr>
              <a:defRPr/>
            </a:lvl1pPr>
            <a:lvl2pPr>
              <a:buClr>
                <a:srgbClr val="1E72B6"/>
              </a:buClr>
              <a:defRPr/>
            </a:lvl2pPr>
            <a:lvl3pPr>
              <a:buClr>
                <a:srgbClr val="1E72B6"/>
              </a:buClr>
              <a:defRPr/>
            </a:lvl3pPr>
            <a:lvl4pPr>
              <a:buClr>
                <a:srgbClr val="1E72B6"/>
              </a:buClr>
              <a:defRPr/>
            </a:lvl4pPr>
            <a:lvl5pPr>
              <a:buClr>
                <a:srgbClr val="1E72B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00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927C45-2ADE-43A8-9499-81992983414A}"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98280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11480" y="1371600"/>
            <a:ext cx="8320703" cy="685800"/>
          </a:xfrm>
        </p:spPr>
        <p:txBody>
          <a:bodyPr anchor="b" anchorCtr="0"/>
          <a:lstStyle>
            <a:lvl1pPr>
              <a:defRPr sz="2600"/>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t>Enter Presentation Title in Footer Placeholder&gt;Apply to All</a:t>
            </a:r>
            <a:endParaRPr lang="en-US" dirty="0"/>
          </a:p>
        </p:txBody>
      </p:sp>
      <p:sp>
        <p:nvSpPr>
          <p:cNvPr id="4" name="Slide Number Placeholder 3"/>
          <p:cNvSpPr>
            <a:spLocks noGrp="1"/>
          </p:cNvSpPr>
          <p:nvPr>
            <p:ph type="sldNum" sz="quarter" idx="11"/>
          </p:nvPr>
        </p:nvSpPr>
        <p:spPr/>
        <p:txBody>
          <a:bodyPr/>
          <a:lstStyle/>
          <a:p>
            <a:fld id="{CC041753-90EA-4E44-9BB8-633978F3CCC4}" type="slidenum">
              <a:rPr lang="en-US" smtClean="0"/>
              <a:pPr/>
              <a:t>‹#›</a:t>
            </a:fld>
            <a:endParaRPr lang="en-US" dirty="0"/>
          </a:p>
        </p:txBody>
      </p:sp>
      <p:sp>
        <p:nvSpPr>
          <p:cNvPr id="6" name="Text Placeholder 5"/>
          <p:cNvSpPr>
            <a:spLocks noGrp="1"/>
          </p:cNvSpPr>
          <p:nvPr>
            <p:ph type="body" sz="quarter" idx="12"/>
          </p:nvPr>
        </p:nvSpPr>
        <p:spPr bwMode="gray">
          <a:xfrm>
            <a:off x="411479" y="2468880"/>
            <a:ext cx="2606040" cy="2926080"/>
          </a:xfrm>
        </p:spPr>
        <p:txBody>
          <a:bodyPr/>
          <a:lstStyle>
            <a:lvl1pPr marL="342900" indent="-342900">
              <a:spcAft>
                <a:spcPts val="600"/>
              </a:spcAft>
              <a:buClr>
                <a:schemeClr val="accent6"/>
              </a:buClr>
              <a:buFont typeface="Wingdings" charset="2"/>
              <a:buAutoNum type="arabicPlain"/>
              <a:defRPr sz="1500" b="1" i="0" cap="all">
                <a:latin typeface="+mj-lt"/>
              </a:defRPr>
            </a:lvl1pPr>
            <a:lvl2pPr marL="457200" indent="0">
              <a:spcBef>
                <a:spcPts val="600"/>
              </a:spcBef>
              <a:buNone/>
              <a:defRPr sz="1500">
                <a:solidFill>
                  <a:srgbClr val="63666A"/>
                </a:solidFill>
                <a:latin typeface="+mn-lt"/>
              </a:defRPr>
            </a:lvl2pPr>
          </a:lstStyle>
          <a:p>
            <a:pPr lvl="0"/>
            <a:r>
              <a:rPr lang="en-US" smtClean="0"/>
              <a:t>Click to edit Master text styles</a:t>
            </a:r>
          </a:p>
          <a:p>
            <a:pPr lvl="1"/>
            <a:r>
              <a:rPr lang="en-US" smtClean="0"/>
              <a:t>Second level</a:t>
            </a:r>
          </a:p>
        </p:txBody>
      </p:sp>
      <p:sp>
        <p:nvSpPr>
          <p:cNvPr id="9" name="Text Placeholder 8"/>
          <p:cNvSpPr>
            <a:spLocks noGrp="1"/>
          </p:cNvSpPr>
          <p:nvPr>
            <p:ph type="body" sz="quarter" idx="13"/>
          </p:nvPr>
        </p:nvSpPr>
        <p:spPr bwMode="gray">
          <a:xfrm>
            <a:off x="3275732" y="2468879"/>
            <a:ext cx="2606040" cy="2926080"/>
          </a:xfrm>
        </p:spPr>
        <p:txBody>
          <a:bodyPr/>
          <a:lstStyle>
            <a:lvl1pPr marL="342900" indent="-342900">
              <a:spcAft>
                <a:spcPts val="600"/>
              </a:spcAft>
              <a:buClr>
                <a:schemeClr val="accent6"/>
              </a:buClr>
              <a:buFont typeface="Wingdings" charset="2"/>
              <a:buAutoNum type="arabicPlain"/>
              <a:defRPr sz="1500" b="1" i="0" cap="all">
                <a:latin typeface="+mj-lt"/>
              </a:defRPr>
            </a:lvl1pPr>
            <a:lvl2pPr marL="457200" indent="0">
              <a:spcBef>
                <a:spcPts val="600"/>
              </a:spcBef>
              <a:buNone/>
              <a:defRPr sz="1500">
                <a:solidFill>
                  <a:srgbClr val="63666A"/>
                </a:solidFill>
                <a:latin typeface="+mn-lt"/>
              </a:defRPr>
            </a:lvl2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4"/>
          </p:nvPr>
        </p:nvSpPr>
        <p:spPr bwMode="gray">
          <a:xfrm>
            <a:off x="6133825" y="2468879"/>
            <a:ext cx="2606040" cy="2926080"/>
          </a:xfrm>
        </p:spPr>
        <p:txBody>
          <a:bodyPr/>
          <a:lstStyle>
            <a:lvl1pPr marL="342900" indent="-342900">
              <a:spcAft>
                <a:spcPts val="600"/>
              </a:spcAft>
              <a:buClr>
                <a:schemeClr val="accent6"/>
              </a:buClr>
              <a:buFont typeface="Wingdings" charset="2"/>
              <a:buAutoNum type="arabicPlain"/>
              <a:defRPr sz="1500" b="1" i="0" cap="all">
                <a:latin typeface="+mj-lt"/>
              </a:defRPr>
            </a:lvl1pPr>
            <a:lvl2pPr marL="457200" indent="0">
              <a:spcBef>
                <a:spcPts val="600"/>
              </a:spcBef>
              <a:buNone/>
              <a:defRPr sz="1500">
                <a:solidFill>
                  <a:srgbClr val="63666A"/>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6651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11481" y="1737360"/>
            <a:ext cx="8321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itle 11"/>
          <p:cNvSpPr>
            <a:spLocks noGrp="1"/>
          </p:cNvSpPr>
          <p:nvPr>
            <p:ph type="title"/>
          </p:nvPr>
        </p:nvSpPr>
        <p:spPr>
          <a:xfrm>
            <a:off x="411481" y="685800"/>
            <a:ext cx="8321040" cy="678564"/>
          </a:xfrm>
        </p:spPr>
        <p:txBody>
          <a:bodyPr/>
          <a:lstStyle/>
          <a:p>
            <a:r>
              <a:rPr lang="en-US" smtClean="0"/>
              <a:t>Click to edit Master title style</a:t>
            </a:r>
            <a:endParaRPr lang="en-US" dirty="0"/>
          </a:p>
        </p:txBody>
      </p:sp>
      <p:sp>
        <p:nvSpPr>
          <p:cNvPr id="13" name="Slide Number Placeholder 12"/>
          <p:cNvSpPr>
            <a:spLocks noGrp="1"/>
          </p:cNvSpPr>
          <p:nvPr>
            <p:ph type="sldNum" sz="quarter" idx="11"/>
          </p:nvPr>
        </p:nvSpPr>
        <p:spPr/>
        <p:txBody>
          <a:bodyPr/>
          <a:lstStyle/>
          <a:p>
            <a:fld id="{CC041753-90EA-4E44-9BB8-633978F3CCC4}" type="slidenum">
              <a:rPr lang="en-US" smtClean="0"/>
              <a:pPr/>
              <a:t>‹#›</a:t>
            </a:fld>
            <a:endParaRPr lang="en-US" dirty="0"/>
          </a:p>
        </p:txBody>
      </p:sp>
      <p:sp>
        <p:nvSpPr>
          <p:cNvPr id="14" name="Footer Placeholder 13"/>
          <p:cNvSpPr>
            <a:spLocks noGrp="1"/>
          </p:cNvSpPr>
          <p:nvPr>
            <p:ph type="ftr" sz="quarter" idx="12"/>
          </p:nvPr>
        </p:nvSpPr>
        <p:spPr/>
        <p:txBody>
          <a:bodyPr/>
          <a:lstStyle/>
          <a:p>
            <a:r>
              <a:rPr lang="en-US" dirty="0" smtClean="0"/>
              <a:t>Enter Presentation Title in Footer Placeholder&gt;Apply to All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1480" y="685800"/>
            <a:ext cx="8320703" cy="685800"/>
          </a:xfrm>
        </p:spPr>
        <p:txBody>
          <a:bodyPr/>
          <a:lstStyle/>
          <a:p>
            <a:r>
              <a:rPr lang="en-US" smtClean="0"/>
              <a:t>Click to edit Master title style</a:t>
            </a:r>
            <a:endParaRPr lang="en-US" dirty="0"/>
          </a:p>
        </p:txBody>
      </p:sp>
      <p:sp>
        <p:nvSpPr>
          <p:cNvPr id="9" name="Slide Number Placeholder 8"/>
          <p:cNvSpPr>
            <a:spLocks noGrp="1"/>
          </p:cNvSpPr>
          <p:nvPr>
            <p:ph type="sldNum" sz="quarter" idx="10"/>
          </p:nvPr>
        </p:nvSpPr>
        <p:spPr/>
        <p:txBody>
          <a:bodyPr/>
          <a:lstStyle/>
          <a:p>
            <a:fld id="{CC041753-90EA-4E44-9BB8-633978F3CCC4}" type="slidenum">
              <a:rPr lang="en-US" smtClean="0"/>
              <a:pPr/>
              <a:t>‹#›</a:t>
            </a:fld>
            <a:endParaRPr lang="en-US" dirty="0"/>
          </a:p>
        </p:txBody>
      </p:sp>
      <p:sp>
        <p:nvSpPr>
          <p:cNvPr id="10" name="Footer Placeholder 9"/>
          <p:cNvSpPr>
            <a:spLocks noGrp="1"/>
          </p:cNvSpPr>
          <p:nvPr>
            <p:ph type="ftr" sz="quarter" idx="11"/>
          </p:nvPr>
        </p:nvSpPr>
        <p:spPr/>
        <p:txBody>
          <a:bodyPr/>
          <a:lstStyle/>
          <a:p>
            <a:r>
              <a:rPr lang="en-US" dirty="0" smtClean="0"/>
              <a:t>Enter Presentation Title in Footer Placeholder&gt;Apply to All</a:t>
            </a:r>
            <a:endParaRPr lang="en-US" dirty="0"/>
          </a:p>
        </p:txBody>
      </p:sp>
      <p:sp>
        <p:nvSpPr>
          <p:cNvPr id="6" name="Content Placeholder 5"/>
          <p:cNvSpPr>
            <a:spLocks noGrp="1"/>
          </p:cNvSpPr>
          <p:nvPr>
            <p:ph sz="quarter" idx="12"/>
          </p:nvPr>
        </p:nvSpPr>
        <p:spPr>
          <a:xfrm>
            <a:off x="411479" y="1737360"/>
            <a:ext cx="3931920" cy="4572000"/>
          </a:xfrm>
        </p:spPr>
        <p:txBody>
          <a:bodyPr rIns="137160">
            <a:noAutofit/>
          </a:bodyPr>
          <a:lstStyle>
            <a:lvl1pPr>
              <a:defRPr sz="1800"/>
            </a:lvl1pPr>
            <a:lvl2pPr>
              <a:defRPr sz="1800"/>
            </a:lvl2pPr>
            <a:lvl3pPr>
              <a:defRPr sz="1600"/>
            </a:lvl3pPr>
            <a:lvl4pPr>
              <a:defRPr sz="14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7"/>
          <p:cNvSpPr>
            <a:spLocks noGrp="1"/>
          </p:cNvSpPr>
          <p:nvPr>
            <p:ph sz="quarter" idx="13"/>
          </p:nvPr>
        </p:nvSpPr>
        <p:spPr>
          <a:xfrm>
            <a:off x="4800263" y="1737360"/>
            <a:ext cx="3931920" cy="4572000"/>
          </a:xfrm>
        </p:spPr>
        <p:txBody>
          <a:bodyPr rIns="137160">
            <a:noAutofit/>
          </a:bodyPr>
          <a:lstStyle>
            <a:lvl1pPr>
              <a:defRPr sz="1800"/>
            </a:lvl1pPr>
            <a:lvl2pPr>
              <a:defRPr sz="1800"/>
            </a:lvl2pPr>
            <a:lvl3pPr>
              <a:defRPr sz="1600"/>
            </a:lvl3pPr>
            <a:lvl4pPr>
              <a:defRPr sz="14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p>
            <a:fld id="{CC041753-90EA-4E44-9BB8-633978F3CCC4}" type="slidenum">
              <a:rPr lang="en-US" smtClean="0"/>
              <a:pPr/>
              <a:t>‹#›</a:t>
            </a:fld>
            <a:endParaRPr lang="en-US" dirty="0"/>
          </a:p>
        </p:txBody>
      </p:sp>
      <p:sp>
        <p:nvSpPr>
          <p:cNvPr id="7" name="Footer Placeholder 6"/>
          <p:cNvSpPr>
            <a:spLocks noGrp="1"/>
          </p:cNvSpPr>
          <p:nvPr>
            <p:ph type="ftr" sz="quarter" idx="11"/>
          </p:nvPr>
        </p:nvSpPr>
        <p:spPr/>
        <p:txBody>
          <a:bodyPr/>
          <a:lstStyle/>
          <a:p>
            <a:r>
              <a:rPr lang="en-US" dirty="0" smtClean="0"/>
              <a:t>Enter Presentation Title in Footer Placeholder&gt;Apply to All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CC041753-90EA-4E44-9BB8-633978F3CCC4}" type="slidenum">
              <a:rPr lang="en-US" smtClean="0"/>
              <a:pPr/>
              <a:t>‹#›</a:t>
            </a:fld>
            <a:endParaRPr lang="en-US" dirty="0"/>
          </a:p>
        </p:txBody>
      </p:sp>
      <p:sp>
        <p:nvSpPr>
          <p:cNvPr id="6" name="Footer Placeholder 5"/>
          <p:cNvSpPr>
            <a:spLocks noGrp="1"/>
          </p:cNvSpPr>
          <p:nvPr>
            <p:ph type="ftr" sz="quarter" idx="11"/>
          </p:nvPr>
        </p:nvSpPr>
        <p:spPr/>
        <p:txBody>
          <a:bodyPr/>
          <a:lstStyle/>
          <a:p>
            <a:r>
              <a:rPr lang="en-US" dirty="0" smtClean="0"/>
              <a:t>Enter Presentation Title in Footer Placeholder&gt;Apply to All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11480" y="1700784"/>
            <a:ext cx="8316976" cy="1188720"/>
          </a:xfrm>
        </p:spPr>
        <p:txBody>
          <a:bodyPr anchor="t"/>
          <a:lstStyle>
            <a:lvl1pPr algn="l">
              <a:defRPr sz="2600" b="1" cap="none">
                <a:solidFill>
                  <a:schemeClr val="bg1"/>
                </a:solidFill>
              </a:defRPr>
            </a:lvl1pPr>
          </a:lstStyle>
          <a:p>
            <a:r>
              <a:rPr lang="en-US" dirty="0" smtClean="0"/>
              <a:t>Click to Edit Master Title Style</a:t>
            </a:r>
            <a:endParaRPr lang="en-US" dirty="0"/>
          </a:p>
        </p:txBody>
      </p:sp>
      <p:sp>
        <p:nvSpPr>
          <p:cNvPr id="11" name="Slide Number Placeholder 10"/>
          <p:cNvSpPr>
            <a:spLocks noGrp="1"/>
          </p:cNvSpPr>
          <p:nvPr>
            <p:ph type="sldNum" sz="quarter" idx="10"/>
          </p:nvPr>
        </p:nvSpPr>
        <p:spPr bwMode="gray"/>
        <p:txBody>
          <a:bodyPr/>
          <a:lstStyle>
            <a:lvl1pPr>
              <a:defRPr>
                <a:solidFill>
                  <a:schemeClr val="bg1"/>
                </a:solidFill>
              </a:defRPr>
            </a:lvl1pPr>
          </a:lstStyle>
          <a:p>
            <a:fld id="{CC041753-90EA-4E44-9BB8-633978F3CCC4}" type="slidenum">
              <a:rPr lang="en-US" smtClean="0"/>
              <a:pPr/>
              <a:t>‹#›</a:t>
            </a:fld>
            <a:endParaRPr lang="en-US" dirty="0"/>
          </a:p>
        </p:txBody>
      </p:sp>
      <p:sp>
        <p:nvSpPr>
          <p:cNvPr id="12" name="Footer Placeholder 11"/>
          <p:cNvSpPr>
            <a:spLocks noGrp="1"/>
          </p:cNvSpPr>
          <p:nvPr>
            <p:ph type="ftr" sz="quarter" idx="11"/>
          </p:nvPr>
        </p:nvSpPr>
        <p:spPr bwMode="gray"/>
        <p:txBody>
          <a:bodyPr/>
          <a:lstStyle>
            <a:lvl1pPr>
              <a:defRPr>
                <a:solidFill>
                  <a:schemeClr val="bg1"/>
                </a:solidFill>
              </a:defRPr>
            </a:lvl1pPr>
          </a:lstStyle>
          <a:p>
            <a:r>
              <a:rPr lang="en-US" dirty="0" smtClean="0"/>
              <a:t>Enter Presentation Title in Footer Placeholder&gt;Apply to All</a:t>
            </a:r>
            <a:endParaRPr lang="en-US" dirty="0"/>
          </a:p>
        </p:txBody>
      </p:sp>
      <p:sp>
        <p:nvSpPr>
          <p:cNvPr id="15" name="Text Placeholder 14"/>
          <p:cNvSpPr>
            <a:spLocks noGrp="1"/>
          </p:cNvSpPr>
          <p:nvPr>
            <p:ph type="body" sz="quarter" idx="12"/>
          </p:nvPr>
        </p:nvSpPr>
        <p:spPr bwMode="gray">
          <a:xfrm>
            <a:off x="411479" y="3017520"/>
            <a:ext cx="4572000" cy="1645920"/>
          </a:xfrm>
        </p:spPr>
        <p:txBody>
          <a:bodyPr>
            <a:noAutofit/>
          </a:bodyPr>
          <a:lstStyle>
            <a:lvl1pPr>
              <a:lnSpc>
                <a:spcPct val="100000"/>
              </a:lnSpc>
              <a:spcAft>
                <a:spcPts val="600"/>
              </a:spcAft>
              <a:defRPr b="1">
                <a:solidFill>
                  <a:schemeClr val="bg1"/>
                </a:solidFill>
                <a:latin typeface="+mj-lt"/>
                <a:cs typeface="Arial" pitchFamily="34" charset="0"/>
              </a:defRPr>
            </a:lvl1pPr>
            <a:lvl2pPr marL="0" indent="0">
              <a:lnSpc>
                <a:spcPct val="100000"/>
              </a:lnSpc>
              <a:spcBef>
                <a:spcPts val="300"/>
              </a:spcBef>
              <a:spcAft>
                <a:spcPts val="0"/>
              </a:spcAft>
              <a:buNone/>
              <a:defRPr sz="1800">
                <a:solidFill>
                  <a:schemeClr val="bg1"/>
                </a:solidFill>
              </a:defRPr>
            </a:lvl2pPr>
            <a:lvl3pPr marL="0" indent="0">
              <a:lnSpc>
                <a:spcPct val="90000"/>
              </a:lnSpc>
              <a:spcAft>
                <a:spcPts val="300"/>
              </a:spcAft>
              <a:buNone/>
              <a:defRPr>
                <a:solidFill>
                  <a:schemeClr val="bg1"/>
                </a:solidFill>
              </a:defRPr>
            </a:lvl3pPr>
          </a:lstStyle>
          <a:p>
            <a:pPr lvl="0"/>
            <a:r>
              <a:rPr lang="en-US" smtClean="0"/>
              <a:t>Click to edit Master text styles</a:t>
            </a:r>
          </a:p>
          <a:p>
            <a:pPr lvl="1"/>
            <a:r>
              <a:rPr lang="en-US" smtClean="0"/>
              <a:t>Second level</a:t>
            </a:r>
          </a:p>
        </p:txBody>
      </p:sp>
      <p:cxnSp>
        <p:nvCxnSpPr>
          <p:cNvPr id="13" name="Straight Connector 12"/>
          <p:cNvCxnSpPr/>
          <p:nvPr userDrawn="1"/>
        </p:nvCxnSpPr>
        <p:spPr bwMode="gray">
          <a:xfrm>
            <a:off x="0" y="396984"/>
            <a:ext cx="270933" cy="0"/>
          </a:xfrm>
          <a:prstGeom prst="line">
            <a:avLst/>
          </a:prstGeom>
          <a:ln w="444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414860" y="316193"/>
            <a:ext cx="822960" cy="161583"/>
          </a:xfrm>
          <a:prstGeom prst="rect">
            <a:avLst/>
          </a:prstGeom>
          <a:noFill/>
        </p:spPr>
        <p:txBody>
          <a:bodyPr wrap="square" lIns="0" tIns="0" rIns="0" bIns="0" rtlCol="0" anchor="ctr" anchorCtr="0">
            <a:spAutoFit/>
          </a:bodyPr>
          <a:lstStyle/>
          <a:p>
            <a:pPr>
              <a:tabLst>
                <a:tab pos="684213" algn="l"/>
              </a:tabLst>
            </a:pPr>
            <a:r>
              <a:rPr lang="en-US" sz="1050" dirty="0" smtClean="0">
                <a:solidFill>
                  <a:schemeClr val="bg1"/>
                </a:solidFill>
                <a:latin typeface="+mj-lt"/>
                <a:cs typeface="Arial" pitchFamily="34" charset="0"/>
              </a:rPr>
              <a:t>MD Anderson </a:t>
            </a:r>
            <a:endParaRPr lang="en-US" sz="1050" dirty="0">
              <a:solidFill>
                <a:schemeClr val="bg1"/>
              </a:solidFill>
              <a:latin typeface="+mj-lt"/>
              <a:cs typeface="Arial" pitchFamily="34" charset="0"/>
            </a:endParaRPr>
          </a:p>
        </p:txBody>
      </p:sp>
      <p:cxnSp>
        <p:nvCxnSpPr>
          <p:cNvPr id="16" name="Straight Connector 15"/>
          <p:cNvCxnSpPr/>
          <p:nvPr userDrawn="1"/>
        </p:nvCxnSpPr>
        <p:spPr bwMode="gray">
          <a:xfrm>
            <a:off x="1293796" y="328404"/>
            <a:ext cx="0" cy="13716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old Statement">
    <p:bg bwMode="gray">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bwMode="gray">
          <a:xfrm>
            <a:off x="411480" y="1664934"/>
            <a:ext cx="8317603" cy="3200400"/>
          </a:xfrm>
        </p:spPr>
        <p:txBody>
          <a:bodyPr>
            <a:noAutofit/>
          </a:bodyPr>
          <a:lstStyle>
            <a:lvl1pPr>
              <a:lnSpc>
                <a:spcPct val="120000"/>
              </a:lnSpc>
              <a:defRPr sz="2600" b="1">
                <a:solidFill>
                  <a:schemeClr val="bg1"/>
                </a:solidFill>
                <a:latin typeface="+mj-lt"/>
                <a:cs typeface="Arial"/>
              </a:defRPr>
            </a:lvl1pPr>
            <a:lvl2pPr>
              <a:defRPr sz="1800">
                <a:solidFill>
                  <a:srgbClr val="FFFFFF"/>
                </a:solidFill>
              </a:defRPr>
            </a:lvl2pPr>
          </a:lstStyle>
          <a:p>
            <a:pPr lvl="0"/>
            <a:r>
              <a:rPr lang="en-US" smtClean="0"/>
              <a:t>Click to edit Master text styles</a:t>
            </a:r>
          </a:p>
          <a:p>
            <a:pPr lvl="1"/>
            <a:r>
              <a:rPr lang="en-US" smtClean="0"/>
              <a:t>Second level</a:t>
            </a:r>
          </a:p>
        </p:txBody>
      </p:sp>
      <p:sp>
        <p:nvSpPr>
          <p:cNvPr id="13" name="Slide Number Placeholder 12"/>
          <p:cNvSpPr>
            <a:spLocks noGrp="1"/>
          </p:cNvSpPr>
          <p:nvPr>
            <p:ph type="sldNum" sz="quarter" idx="10"/>
          </p:nvPr>
        </p:nvSpPr>
        <p:spPr bwMode="gray"/>
        <p:txBody>
          <a:bodyPr/>
          <a:lstStyle>
            <a:lvl1pPr>
              <a:defRPr>
                <a:solidFill>
                  <a:schemeClr val="bg1"/>
                </a:solidFill>
              </a:defRPr>
            </a:lvl1pPr>
          </a:lstStyle>
          <a:p>
            <a:fld id="{CC041753-90EA-4E44-9BB8-633978F3CCC4}" type="slidenum">
              <a:rPr lang="en-US" smtClean="0"/>
              <a:pPr/>
              <a:t>‹#›</a:t>
            </a:fld>
            <a:endParaRPr lang="en-US" dirty="0"/>
          </a:p>
        </p:txBody>
      </p:sp>
      <p:sp>
        <p:nvSpPr>
          <p:cNvPr id="14" name="Footer Placeholder 13"/>
          <p:cNvSpPr>
            <a:spLocks noGrp="1"/>
          </p:cNvSpPr>
          <p:nvPr>
            <p:ph type="ftr" sz="quarter" idx="11"/>
          </p:nvPr>
        </p:nvSpPr>
        <p:spPr bwMode="gray"/>
        <p:txBody>
          <a:bodyPr/>
          <a:lstStyle>
            <a:lvl1pPr>
              <a:defRPr>
                <a:solidFill>
                  <a:schemeClr val="bg1"/>
                </a:solidFill>
              </a:defRPr>
            </a:lvl1pPr>
          </a:lstStyle>
          <a:p>
            <a:r>
              <a:rPr lang="en-US" dirty="0" smtClean="0"/>
              <a:t>Enter Presentation Title in Footer Placeholder&gt;Apply to All</a:t>
            </a:r>
            <a:endParaRPr lang="en-US" dirty="0"/>
          </a:p>
        </p:txBody>
      </p:sp>
      <p:cxnSp>
        <p:nvCxnSpPr>
          <p:cNvPr id="10" name="Straight Connector 9"/>
          <p:cNvCxnSpPr/>
          <p:nvPr userDrawn="1"/>
        </p:nvCxnSpPr>
        <p:spPr bwMode="gray">
          <a:xfrm>
            <a:off x="0" y="396984"/>
            <a:ext cx="270933" cy="0"/>
          </a:xfrm>
          <a:prstGeom prst="line">
            <a:avLst/>
          </a:prstGeom>
          <a:ln w="4445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gray">
          <a:xfrm>
            <a:off x="414860" y="316193"/>
            <a:ext cx="822960" cy="161583"/>
          </a:xfrm>
          <a:prstGeom prst="rect">
            <a:avLst/>
          </a:prstGeom>
          <a:noFill/>
        </p:spPr>
        <p:txBody>
          <a:bodyPr wrap="square" lIns="0" tIns="0" rIns="0" bIns="0" rtlCol="0" anchor="ctr" anchorCtr="0">
            <a:spAutoFit/>
          </a:bodyPr>
          <a:lstStyle/>
          <a:p>
            <a:pPr>
              <a:tabLst>
                <a:tab pos="684213" algn="l"/>
              </a:tabLst>
            </a:pPr>
            <a:r>
              <a:rPr lang="en-US" sz="1050" dirty="0" smtClean="0">
                <a:solidFill>
                  <a:schemeClr val="bg1"/>
                </a:solidFill>
                <a:latin typeface="+mj-lt"/>
                <a:cs typeface="Arial" pitchFamily="34" charset="0"/>
              </a:rPr>
              <a:t>MD Anderson </a:t>
            </a:r>
            <a:endParaRPr lang="en-US" sz="1050" dirty="0">
              <a:solidFill>
                <a:schemeClr val="bg1"/>
              </a:solidFill>
              <a:latin typeface="+mj-lt"/>
              <a:cs typeface="Arial" pitchFamily="34" charset="0"/>
            </a:endParaRPr>
          </a:p>
        </p:txBody>
      </p:sp>
      <p:cxnSp>
        <p:nvCxnSpPr>
          <p:cNvPr id="15" name="Straight Connector 14"/>
          <p:cNvCxnSpPr/>
          <p:nvPr userDrawn="1"/>
        </p:nvCxnSpPr>
        <p:spPr bwMode="gray">
          <a:xfrm>
            <a:off x="1293796" y="328404"/>
            <a:ext cx="0" cy="13716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Alt">
    <p:bg bwMode="auto">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0" y="3748646"/>
            <a:ext cx="9140279" cy="31093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3136582" y="4825992"/>
            <a:ext cx="5760720" cy="455308"/>
          </a:xfrm>
        </p:spPr>
        <p:txBody>
          <a:bodyPr lIns="0" tIns="0" rIns="0" bIns="0">
            <a:noAutofit/>
          </a:bodyPr>
          <a:lstStyle>
            <a:lvl1pPr marL="0" indent="0" algn="l">
              <a:lnSpc>
                <a:spcPct val="100000"/>
              </a:lnSpc>
              <a:spcBef>
                <a:spcPts val="600"/>
              </a:spcBef>
              <a:spcAft>
                <a:spcPts val="0"/>
              </a:spcAft>
              <a:buNone/>
              <a:defRPr sz="1400" b="0">
                <a:solidFill>
                  <a:schemeClr val="accent6"/>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0"/>
          </p:nvPr>
        </p:nvSpPr>
        <p:spPr>
          <a:xfrm>
            <a:off x="3136392" y="5529262"/>
            <a:ext cx="5760720" cy="822960"/>
          </a:xfrm>
        </p:spPr>
        <p:txBody>
          <a:bodyPr lIns="0" tIns="0" rIns="0" bIns="0">
            <a:noAutofit/>
          </a:bodyPr>
          <a:lstStyle>
            <a:lvl1pPr marL="0" indent="0">
              <a:lnSpc>
                <a:spcPct val="100000"/>
              </a:lnSpc>
              <a:spcBef>
                <a:spcPts val="0"/>
              </a:spcBef>
              <a:spcAft>
                <a:spcPts val="600"/>
              </a:spcAft>
              <a:buNone/>
              <a:defRPr sz="1300" b="1">
                <a:solidFill>
                  <a:srgbClr val="413C38"/>
                </a:solidFill>
                <a:latin typeface="+mj-lt"/>
                <a:cs typeface="Arial" pitchFamily="34" charset="0"/>
              </a:defRPr>
            </a:lvl1pPr>
            <a:lvl2pPr marL="0" indent="0">
              <a:lnSpc>
                <a:spcPct val="100000"/>
              </a:lnSpc>
              <a:spcBef>
                <a:spcPts val="0"/>
              </a:spcBef>
              <a:spcAft>
                <a:spcPts val="0"/>
              </a:spcAft>
              <a:buNone/>
              <a:defRPr sz="1200">
                <a:solidFill>
                  <a:schemeClr val="accent6"/>
                </a:solidFill>
                <a:latin typeface="+mj-lt"/>
                <a:cs typeface="Arial" pitchFamily="34" charset="0"/>
              </a:defRPr>
            </a:lvl2pPr>
          </a:lstStyle>
          <a:p>
            <a:pPr lvl="0"/>
            <a:r>
              <a:rPr lang="en-US" smtClean="0"/>
              <a:t>Click to edit Master text styles</a:t>
            </a:r>
          </a:p>
          <a:p>
            <a:pPr lvl="1"/>
            <a:r>
              <a:rPr lang="en-US" smtClean="0"/>
              <a:t>Second level</a:t>
            </a:r>
          </a:p>
        </p:txBody>
      </p:sp>
      <p:sp>
        <p:nvSpPr>
          <p:cNvPr id="2" name="Title 1"/>
          <p:cNvSpPr>
            <a:spLocks noGrp="1"/>
          </p:cNvSpPr>
          <p:nvPr>
            <p:ph type="ctrTitle"/>
          </p:nvPr>
        </p:nvSpPr>
        <p:spPr>
          <a:xfrm>
            <a:off x="3136392" y="4030664"/>
            <a:ext cx="5760720" cy="778404"/>
          </a:xfrm>
        </p:spPr>
        <p:txBody>
          <a:bodyPr lIns="0" tIns="0" rIns="0" bIns="0" anchor="t" anchorCtr="0">
            <a:noAutofit/>
          </a:bodyPr>
          <a:lstStyle>
            <a:lvl1pPr algn="l">
              <a:lnSpc>
                <a:spcPct val="90000"/>
              </a:lnSpc>
              <a:defRPr sz="2600" b="1">
                <a:latin typeface="+mj-lt"/>
                <a:cs typeface="Arial" pitchFamily="34" charset="0"/>
              </a:defRPr>
            </a:lvl1pPr>
          </a:lstStyle>
          <a:p>
            <a:r>
              <a:rPr lang="en-US" smtClean="0"/>
              <a:t>Click to edit Master title style</a:t>
            </a:r>
            <a:endParaRPr lang="en-US" dirty="0"/>
          </a:p>
        </p:txBody>
      </p:sp>
      <p:sp>
        <p:nvSpPr>
          <p:cNvPr id="10" name="Rectangle 9"/>
          <p:cNvSpPr/>
          <p:nvPr userDrawn="1"/>
        </p:nvSpPr>
        <p:spPr>
          <a:xfrm>
            <a:off x="0" y="6492240"/>
            <a:ext cx="9144000" cy="36576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bwMode="gray">
          <a:xfrm>
            <a:off x="0" y="6492240"/>
            <a:ext cx="9144000" cy="0"/>
          </a:xfrm>
          <a:prstGeom prst="line">
            <a:avLst/>
          </a:prstGeom>
          <a:ln w="38100"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2" descr="C:\Users\michelle\Downloads\MDA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1480" y="4081464"/>
            <a:ext cx="1920240" cy="9308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1" y="685800"/>
            <a:ext cx="8321040" cy="6858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11480" y="1737360"/>
            <a:ext cx="8321040" cy="45720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Footer Placeholder 9"/>
          <p:cNvSpPr>
            <a:spLocks noGrp="1"/>
          </p:cNvSpPr>
          <p:nvPr>
            <p:ph type="ftr" sz="quarter" idx="3"/>
          </p:nvPr>
        </p:nvSpPr>
        <p:spPr bwMode="gray">
          <a:xfrm>
            <a:off x="1417320" y="316193"/>
            <a:ext cx="6400800" cy="161583"/>
          </a:xfrm>
          <a:prstGeom prst="rect">
            <a:avLst/>
          </a:prstGeom>
        </p:spPr>
        <p:txBody>
          <a:bodyPr vert="horz" wrap="square" lIns="0" tIns="0" rIns="0" bIns="0" rtlCol="0" anchor="ctr">
            <a:spAutoFit/>
          </a:bodyPr>
          <a:lstStyle>
            <a:lvl1pPr algn="l">
              <a:defRPr sz="1050">
                <a:solidFill>
                  <a:schemeClr val="accent6"/>
                </a:solidFill>
                <a:latin typeface="+mj-lt"/>
                <a:cs typeface="Arial" pitchFamily="34" charset="0"/>
              </a:defRPr>
            </a:lvl1pPr>
          </a:lstStyle>
          <a:p>
            <a:r>
              <a:rPr lang="en-US" dirty="0" smtClean="0"/>
              <a:t>Enter Presentation Title in Footer Placeholder&gt;Apply to All</a:t>
            </a:r>
            <a:endParaRPr lang="en-US" dirty="0"/>
          </a:p>
        </p:txBody>
      </p:sp>
      <p:sp>
        <p:nvSpPr>
          <p:cNvPr id="15" name="Slide Number Placeholder 14"/>
          <p:cNvSpPr>
            <a:spLocks noGrp="1"/>
          </p:cNvSpPr>
          <p:nvPr>
            <p:ph type="sldNum" sz="quarter" idx="4"/>
          </p:nvPr>
        </p:nvSpPr>
        <p:spPr bwMode="gray">
          <a:xfrm>
            <a:off x="8436188" y="316193"/>
            <a:ext cx="296333" cy="161583"/>
          </a:xfrm>
          <a:prstGeom prst="rect">
            <a:avLst/>
          </a:prstGeom>
        </p:spPr>
        <p:txBody>
          <a:bodyPr vert="horz" wrap="square" lIns="0" tIns="0" rIns="0" bIns="0" rtlCol="0" anchor="ctr">
            <a:spAutoFit/>
          </a:bodyPr>
          <a:lstStyle>
            <a:lvl1pPr algn="r">
              <a:defRPr sz="1050">
                <a:solidFill>
                  <a:schemeClr val="accent6"/>
                </a:solidFill>
                <a:latin typeface="+mj-lt"/>
                <a:cs typeface="Arial" pitchFamily="34" charset="0"/>
              </a:defRPr>
            </a:lvl1pPr>
          </a:lstStyle>
          <a:p>
            <a:fld id="{CC041753-90EA-4E44-9BB8-633978F3CCC4}" type="slidenum">
              <a:rPr lang="en-US" smtClean="0"/>
              <a:pPr/>
              <a:t>‹#›</a:t>
            </a:fld>
            <a:endParaRPr lang="en-US" dirty="0"/>
          </a:p>
        </p:txBody>
      </p:sp>
      <p:cxnSp>
        <p:nvCxnSpPr>
          <p:cNvPr id="19" name="Straight Connector 18"/>
          <p:cNvCxnSpPr/>
          <p:nvPr userDrawn="1"/>
        </p:nvCxnSpPr>
        <p:spPr bwMode="gray">
          <a:xfrm>
            <a:off x="0" y="396984"/>
            <a:ext cx="270933" cy="0"/>
          </a:xfrm>
          <a:prstGeom prst="line">
            <a:avLst/>
          </a:prstGeom>
          <a:ln w="444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bwMode="gray">
          <a:xfrm>
            <a:off x="414860" y="316193"/>
            <a:ext cx="822960" cy="161583"/>
          </a:xfrm>
          <a:prstGeom prst="rect">
            <a:avLst/>
          </a:prstGeom>
          <a:noFill/>
        </p:spPr>
        <p:txBody>
          <a:bodyPr wrap="square" lIns="0" tIns="0" rIns="0" bIns="0" rtlCol="0" anchor="ctr" anchorCtr="0">
            <a:spAutoFit/>
          </a:bodyPr>
          <a:lstStyle/>
          <a:p>
            <a:r>
              <a:rPr lang="en-US" sz="1050" dirty="0" smtClean="0">
                <a:solidFill>
                  <a:srgbClr val="63666A"/>
                </a:solidFill>
                <a:latin typeface="+mj-lt"/>
                <a:cs typeface="Arial" pitchFamily="34" charset="0"/>
              </a:rPr>
              <a:t>MD Anderson </a:t>
            </a:r>
            <a:endParaRPr lang="en-US" sz="1050" dirty="0">
              <a:solidFill>
                <a:srgbClr val="63666A"/>
              </a:solidFill>
              <a:latin typeface="+mj-lt"/>
              <a:cs typeface="Arial" pitchFamily="34" charset="0"/>
            </a:endParaRPr>
          </a:p>
        </p:txBody>
      </p:sp>
      <p:cxnSp>
        <p:nvCxnSpPr>
          <p:cNvPr id="21" name="Straight Connector 20"/>
          <p:cNvCxnSpPr/>
          <p:nvPr userDrawn="1"/>
        </p:nvCxnSpPr>
        <p:spPr bwMode="gray">
          <a:xfrm>
            <a:off x="1293796" y="328404"/>
            <a:ext cx="0" cy="13716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52" r:id="rId4"/>
    <p:sldLayoutId id="2147483654" r:id="rId5"/>
    <p:sldLayoutId id="2147483655" r:id="rId6"/>
    <p:sldLayoutId id="2147483651" r:id="rId7"/>
    <p:sldLayoutId id="2147483661" r:id="rId8"/>
    <p:sldLayoutId id="2147483663" r:id="rId9"/>
    <p:sldLayoutId id="2147483666" r:id="rId10"/>
    <p:sldLayoutId id="2147483667" r:id="rId11"/>
  </p:sldLayoutIdLst>
  <p:hf hdr="0" dt="0"/>
  <p:txStyles>
    <p:titleStyle>
      <a:lvl1pPr algn="l" defTabSz="914400" rtl="0" eaLnBrk="1" latinLnBrk="0" hangingPunct="1">
        <a:lnSpc>
          <a:spcPct val="100000"/>
        </a:lnSpc>
        <a:spcBef>
          <a:spcPct val="0"/>
        </a:spcBef>
        <a:buNone/>
        <a:defRPr sz="2400" b="1" kern="1200">
          <a:solidFill>
            <a:schemeClr val="tx1"/>
          </a:solidFill>
          <a:latin typeface="+mj-lt"/>
          <a:ea typeface="+mj-ea"/>
          <a:cs typeface="Arial" pitchFamily="34" charset="0"/>
        </a:defRPr>
      </a:lvl1pPr>
    </p:titleStyle>
    <p:bodyStyle>
      <a:lvl1pPr marL="0" indent="0" algn="l" defTabSz="914400" rtl="0" eaLnBrk="1" latinLnBrk="0" hangingPunct="1">
        <a:lnSpc>
          <a:spcPct val="100000"/>
        </a:lnSpc>
        <a:spcBef>
          <a:spcPts val="1800"/>
        </a:spcBef>
        <a:spcAft>
          <a:spcPts val="0"/>
        </a:spcAft>
        <a:buFont typeface="Arial" pitchFamily="34" charset="0"/>
        <a:buNone/>
        <a:defRPr sz="2000" kern="1200">
          <a:solidFill>
            <a:schemeClr val="tx1"/>
          </a:solidFill>
          <a:latin typeface="+mn-lt"/>
          <a:ea typeface="+mn-ea"/>
          <a:cs typeface="Times New Roman" pitchFamily="18" charset="0"/>
        </a:defRPr>
      </a:lvl1pPr>
      <a:lvl2pPr marL="173038" indent="-173038" algn="l" defTabSz="914400" rtl="0" eaLnBrk="1" latinLnBrk="0" hangingPunct="1">
        <a:lnSpc>
          <a:spcPct val="100000"/>
        </a:lnSpc>
        <a:spcBef>
          <a:spcPts val="1200"/>
        </a:spcBef>
        <a:spcAft>
          <a:spcPts val="0"/>
        </a:spcAft>
        <a:buFont typeface="Arial" pitchFamily="34" charset="0"/>
        <a:buChar char="•"/>
        <a:defRPr sz="1800" kern="1200">
          <a:solidFill>
            <a:schemeClr val="tx1"/>
          </a:solidFill>
          <a:latin typeface="+mn-lt"/>
          <a:ea typeface="+mn-ea"/>
          <a:cs typeface="Times New Roman" pitchFamily="18" charset="0"/>
        </a:defRPr>
      </a:lvl2pPr>
      <a:lvl3pPr marL="344488" indent="-173038" algn="l" defTabSz="914400" rtl="0" eaLnBrk="1" latinLnBrk="0" hangingPunct="1">
        <a:lnSpc>
          <a:spcPct val="100000"/>
        </a:lnSpc>
        <a:spcBef>
          <a:spcPts val="1200"/>
        </a:spcBef>
        <a:spcAft>
          <a:spcPts val="0"/>
        </a:spcAft>
        <a:buFont typeface="Arial" pitchFamily="34" charset="0"/>
        <a:buChar char="•"/>
        <a:defRPr sz="1600" kern="1200">
          <a:solidFill>
            <a:schemeClr val="tx1"/>
          </a:solidFill>
          <a:latin typeface="+mn-lt"/>
          <a:ea typeface="+mn-ea"/>
          <a:cs typeface="Times New Roman" pitchFamily="18" charset="0"/>
        </a:defRPr>
      </a:lvl3pPr>
      <a:lvl4pPr marL="517525" indent="-173038" algn="l" defTabSz="914400" rtl="0" eaLnBrk="1" latinLnBrk="0" hangingPunct="1">
        <a:lnSpc>
          <a:spcPct val="100000"/>
        </a:lnSpc>
        <a:spcBef>
          <a:spcPts val="600"/>
        </a:spcBef>
        <a:spcAft>
          <a:spcPts val="0"/>
        </a:spcAft>
        <a:buFont typeface="Arial" pitchFamily="34" charset="0"/>
        <a:buChar char="•"/>
        <a:defRPr sz="1400" kern="1200">
          <a:solidFill>
            <a:schemeClr val="tx1"/>
          </a:solidFill>
          <a:latin typeface="+mn-lt"/>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www.luriechildrens.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136392" y="4859466"/>
            <a:ext cx="5760720" cy="1019826"/>
          </a:xfrm>
        </p:spPr>
        <p:txBody>
          <a:bodyPr/>
          <a:lstStyle/>
          <a:p>
            <a:r>
              <a:rPr lang="en-US" sz="1600" b="0" dirty="0" smtClean="0"/>
              <a:t>Sarah A. Bannon, MS, CGC</a:t>
            </a:r>
            <a:r>
              <a:rPr lang="en-US" sz="1600" dirty="0" smtClean="0"/>
              <a:t/>
            </a:r>
            <a:br>
              <a:rPr lang="en-US" sz="1600" dirty="0" smtClean="0"/>
            </a:br>
            <a:endParaRPr lang="en-US" sz="1600" dirty="0" smtClean="0"/>
          </a:p>
          <a:p>
            <a:r>
              <a:rPr lang="en-US" sz="1400" b="0" dirty="0" smtClean="0"/>
              <a:t>Texas Society of Genetic Counselor’s Annual Education Conference</a:t>
            </a:r>
            <a:br>
              <a:rPr lang="en-US" sz="1400" b="0" dirty="0" smtClean="0"/>
            </a:br>
            <a:r>
              <a:rPr lang="en-US" sz="1400" b="0" dirty="0" smtClean="0"/>
              <a:t>February 16, 2019</a:t>
            </a:r>
            <a:endParaRPr lang="en-US" sz="1400" b="0" dirty="0" smtClean="0"/>
          </a:p>
        </p:txBody>
      </p:sp>
      <p:sp>
        <p:nvSpPr>
          <p:cNvPr id="8" name="Title 7"/>
          <p:cNvSpPr>
            <a:spLocks noGrp="1"/>
          </p:cNvSpPr>
          <p:nvPr>
            <p:ph type="ctrTitle"/>
          </p:nvPr>
        </p:nvSpPr>
        <p:spPr>
          <a:xfrm>
            <a:off x="3136392" y="3915051"/>
            <a:ext cx="5760720" cy="778404"/>
          </a:xfrm>
        </p:spPr>
        <p:txBody>
          <a:bodyPr/>
          <a:lstStyle/>
          <a:p>
            <a:r>
              <a:rPr lang="en-US" dirty="0" smtClean="0"/>
              <a:t>Hereditary Predisposition to Hematologic Malignancy</a:t>
            </a:r>
            <a:endParaRPr lang="en-US" dirty="0"/>
          </a:p>
        </p:txBody>
      </p:sp>
      <p:pic>
        <p:nvPicPr>
          <p:cNvPr id="13" name="Picture Placeholder 1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9289" b="19289"/>
          <a:stretch>
            <a:fillRect/>
          </a:stretch>
        </p:blipFill>
        <p:spPr/>
      </p:pic>
    </p:spTree>
    <p:extLst>
      <p:ext uri="{BB962C8B-B14F-4D97-AF65-F5344CB8AC3E}">
        <p14:creationId xmlns:p14="http://schemas.microsoft.com/office/powerpoint/2010/main" val="3336366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2095500" y="2455862"/>
            <a:ext cx="495300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1"/>
          </p:nvPr>
        </p:nvSpPr>
        <p:spPr/>
        <p:txBody>
          <a:bodyPr/>
          <a:lstStyle/>
          <a:p>
            <a:fld id="{B6F15528-21DE-4FAA-801E-634DDDAF4B2B}" type="slidenum">
              <a:rPr lang="en-US" smtClean="0"/>
              <a:pPr/>
              <a:t>10</a:t>
            </a:fld>
            <a:endParaRPr lang="en-US" dirty="0"/>
          </a:p>
        </p:txBody>
      </p:sp>
      <p:sp>
        <p:nvSpPr>
          <p:cNvPr id="10" name="TextBox 9"/>
          <p:cNvSpPr txBox="1"/>
          <p:nvPr/>
        </p:nvSpPr>
        <p:spPr>
          <a:xfrm>
            <a:off x="152400" y="726566"/>
            <a:ext cx="3436986" cy="369332"/>
          </a:xfrm>
          <a:prstGeom prst="rect">
            <a:avLst/>
          </a:prstGeom>
          <a:noFill/>
        </p:spPr>
        <p:txBody>
          <a:bodyPr wrap="square" rtlCol="0">
            <a:spAutoFit/>
          </a:bodyPr>
          <a:lstStyle/>
          <a:p>
            <a:r>
              <a:rPr lang="en-US" u="sng" dirty="0" smtClean="0"/>
              <a:t>Lymphoid malignancies</a:t>
            </a:r>
            <a:endParaRPr lang="en-US" u="sng" dirty="0"/>
          </a:p>
        </p:txBody>
      </p:sp>
      <p:sp>
        <p:nvSpPr>
          <p:cNvPr id="11" name="TextBox 10"/>
          <p:cNvSpPr txBox="1"/>
          <p:nvPr/>
        </p:nvSpPr>
        <p:spPr>
          <a:xfrm>
            <a:off x="6558064" y="766131"/>
            <a:ext cx="2362200" cy="381000"/>
          </a:xfrm>
          <a:prstGeom prst="rect">
            <a:avLst/>
          </a:prstGeom>
          <a:noFill/>
        </p:spPr>
        <p:txBody>
          <a:bodyPr wrap="square" rtlCol="0">
            <a:spAutoFit/>
          </a:bodyPr>
          <a:lstStyle/>
          <a:p>
            <a:r>
              <a:rPr lang="en-US" u="sng" dirty="0" smtClean="0"/>
              <a:t>Myeloid malignancies</a:t>
            </a:r>
            <a:endParaRPr lang="en-US" u="sng" dirty="0"/>
          </a:p>
        </p:txBody>
      </p:sp>
      <p:sp>
        <p:nvSpPr>
          <p:cNvPr id="13" name="TextBox 12"/>
          <p:cNvSpPr txBox="1"/>
          <p:nvPr/>
        </p:nvSpPr>
        <p:spPr>
          <a:xfrm>
            <a:off x="152399" y="1159359"/>
            <a:ext cx="1949669"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Acute lymphoblastic leukemia (ALL)</a:t>
            </a:r>
          </a:p>
          <a:p>
            <a:pPr marL="285750" indent="-285750">
              <a:buFont typeface="Arial" panose="020B0604020202020204" pitchFamily="34" charset="0"/>
              <a:buChar char="•"/>
            </a:pPr>
            <a:r>
              <a:rPr lang="en-US" sz="1400" dirty="0" smtClean="0"/>
              <a:t>Chronic lymphocytic leukemia (CLL)</a:t>
            </a:r>
          </a:p>
          <a:p>
            <a:pPr marL="285750" indent="-285750">
              <a:buFont typeface="Arial" panose="020B0604020202020204" pitchFamily="34" charset="0"/>
              <a:buChar char="•"/>
            </a:pPr>
            <a:r>
              <a:rPr lang="en-US" sz="1400" dirty="0" smtClean="0"/>
              <a:t>Hodgkin’s lymphoma (HL)</a:t>
            </a:r>
          </a:p>
          <a:p>
            <a:pPr marL="285750" indent="-285750">
              <a:buFont typeface="Arial" panose="020B0604020202020204" pitchFamily="34" charset="0"/>
              <a:buChar char="•"/>
            </a:pPr>
            <a:r>
              <a:rPr lang="en-US" sz="1400" dirty="0"/>
              <a:t>n</a:t>
            </a:r>
            <a:r>
              <a:rPr lang="en-US" sz="1400" dirty="0" smtClean="0"/>
              <a:t>on-Hodgkin’s </a:t>
            </a:r>
            <a:r>
              <a:rPr lang="en-US" sz="1400" dirty="0" smtClean="0"/>
              <a:t>lymphoma (NHL)</a:t>
            </a:r>
          </a:p>
          <a:p>
            <a:pPr marL="285750" indent="-285750">
              <a:buFont typeface="Arial" panose="020B0604020202020204" pitchFamily="34" charset="0"/>
              <a:buChar char="•"/>
            </a:pPr>
            <a:r>
              <a:rPr lang="en-US" sz="1400" dirty="0" smtClean="0"/>
              <a:t>Multiple myeloma</a:t>
            </a:r>
          </a:p>
        </p:txBody>
      </p:sp>
      <p:sp>
        <p:nvSpPr>
          <p:cNvPr id="14" name="TextBox 13"/>
          <p:cNvSpPr txBox="1"/>
          <p:nvPr/>
        </p:nvSpPr>
        <p:spPr>
          <a:xfrm>
            <a:off x="6558064" y="1147131"/>
            <a:ext cx="2294106" cy="2677656"/>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Acute myeloid leukemia (AML)</a:t>
            </a:r>
          </a:p>
          <a:p>
            <a:pPr marL="285750" indent="-285750">
              <a:buFont typeface="Arial" panose="020B0604020202020204" pitchFamily="34" charset="0"/>
              <a:buChar char="•"/>
            </a:pPr>
            <a:r>
              <a:rPr lang="en-US" sz="1400" dirty="0" smtClean="0"/>
              <a:t>Chronic myelogenous leukemia (CML)</a:t>
            </a:r>
          </a:p>
          <a:p>
            <a:pPr marL="285750" indent="-285750">
              <a:buFont typeface="Arial" panose="020B0604020202020204" pitchFamily="34" charset="0"/>
              <a:buChar char="•"/>
            </a:pPr>
            <a:r>
              <a:rPr lang="en-US" sz="1400" dirty="0" smtClean="0"/>
              <a:t>Myelodysplastic syndromes (MDS)</a:t>
            </a:r>
          </a:p>
          <a:p>
            <a:pPr marL="285750" indent="-285750">
              <a:buFont typeface="Arial" panose="020B0604020202020204" pitchFamily="34" charset="0"/>
              <a:buChar char="•"/>
            </a:pPr>
            <a:r>
              <a:rPr lang="en-US" sz="1400" dirty="0" smtClean="0"/>
              <a:t>Myeloproliferative neoplasms (MPN)</a:t>
            </a:r>
          </a:p>
          <a:p>
            <a:pPr marL="742950" lvl="1" indent="-285750">
              <a:buFont typeface="Arial" panose="020B0604020202020204" pitchFamily="34" charset="0"/>
              <a:buChar char="•"/>
            </a:pPr>
            <a:r>
              <a:rPr lang="en-US" sz="1400" dirty="0" smtClean="0"/>
              <a:t>Polycythemia vera</a:t>
            </a:r>
          </a:p>
          <a:p>
            <a:pPr marL="742950" lvl="1" indent="-285750">
              <a:buFont typeface="Arial" panose="020B0604020202020204" pitchFamily="34" charset="0"/>
              <a:buChar char="•"/>
            </a:pPr>
            <a:r>
              <a:rPr lang="en-US" sz="1400" dirty="0" smtClean="0"/>
              <a:t>Essential thrombocythemia</a:t>
            </a:r>
          </a:p>
          <a:p>
            <a:pPr marL="742950" lvl="1" indent="-285750">
              <a:buFont typeface="Arial" panose="020B0604020202020204" pitchFamily="34" charset="0"/>
              <a:buChar char="•"/>
            </a:pPr>
            <a:r>
              <a:rPr lang="en-US" sz="1400" dirty="0" smtClean="0"/>
              <a:t>Myelofibrosis</a:t>
            </a:r>
            <a:endParaRPr lang="en-US" sz="1400" dirty="0"/>
          </a:p>
        </p:txBody>
      </p:sp>
      <p:sp>
        <p:nvSpPr>
          <p:cNvPr id="15" name="TextBox 14"/>
          <p:cNvSpPr txBox="1"/>
          <p:nvPr/>
        </p:nvSpPr>
        <p:spPr>
          <a:xfrm>
            <a:off x="81064" y="6521646"/>
            <a:ext cx="6477000" cy="307777"/>
          </a:xfrm>
          <a:prstGeom prst="rect">
            <a:avLst/>
          </a:prstGeom>
          <a:noFill/>
        </p:spPr>
        <p:txBody>
          <a:bodyPr wrap="square" rtlCol="0">
            <a:spAutoFit/>
          </a:bodyPr>
          <a:lstStyle/>
          <a:p>
            <a:r>
              <a:rPr lang="en-US" sz="1400" dirty="0" smtClean="0"/>
              <a:t>Image source: www.patientresource.com/leukemias.aspx</a:t>
            </a:r>
            <a:endParaRPr lang="en-US" sz="1400" dirty="0"/>
          </a:p>
        </p:txBody>
      </p:sp>
      <p:cxnSp>
        <p:nvCxnSpPr>
          <p:cNvPr id="3" name="Straight Arrow Connector 2"/>
          <p:cNvCxnSpPr/>
          <p:nvPr/>
        </p:nvCxnSpPr>
        <p:spPr bwMode="gray">
          <a:xfrm>
            <a:off x="1264073" y="3869497"/>
            <a:ext cx="987973" cy="845362"/>
          </a:xfrm>
          <a:prstGeom prst="straightConnector1">
            <a:avLst/>
          </a:prstGeom>
          <a:ln w="12700" cap="sq">
            <a:solidFill>
              <a:schemeClr val="accent6"/>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bwMode="gray">
          <a:xfrm flipH="1">
            <a:off x="6767406" y="3825147"/>
            <a:ext cx="1112521" cy="761279"/>
          </a:xfrm>
          <a:prstGeom prst="straightConnector1">
            <a:avLst/>
          </a:prstGeom>
          <a:ln w="12700" cap="sq">
            <a:solidFill>
              <a:schemeClr val="accent6"/>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69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11481" y="1177159"/>
            <a:ext cx="8321040" cy="5132201"/>
          </a:xfrm>
        </p:spPr>
        <p:txBody>
          <a:bodyPr/>
          <a:lstStyle/>
          <a:p>
            <a:pPr marL="342900" indent="-342900"/>
            <a:r>
              <a:rPr lang="en-US" sz="1800" dirty="0" smtClean="0"/>
              <a:t>Hypocellular bone marrow </a:t>
            </a:r>
            <a:r>
              <a:rPr lang="en-US" sz="1800" dirty="0" smtClean="0">
                <a:sym typeface="Wingdings" panose="05000000000000000000" pitchFamily="2" charset="2"/>
              </a:rPr>
              <a:t> i</a:t>
            </a:r>
            <a:r>
              <a:rPr lang="en-US" sz="1800" dirty="0" smtClean="0"/>
              <a:t>nability to make enough red blood cells (red cells, white cells, platelets)</a:t>
            </a:r>
          </a:p>
          <a:p>
            <a:pPr marL="342900" indent="-342900"/>
            <a:r>
              <a:rPr lang="en-US" sz="1800" dirty="0" smtClean="0"/>
              <a:t>Rare: 2-4 cases/1,000,000</a:t>
            </a:r>
            <a:br>
              <a:rPr lang="en-US" sz="1800" dirty="0" smtClean="0"/>
            </a:br>
            <a:r>
              <a:rPr lang="en-US" sz="1800" b="1" dirty="0" smtClean="0"/>
              <a:t>~10% are hereditary</a:t>
            </a:r>
            <a:br>
              <a:rPr lang="en-US" sz="1800" b="1" dirty="0" smtClean="0"/>
            </a:br>
            <a:r>
              <a:rPr lang="en-US" sz="1800" dirty="0" smtClean="0"/>
              <a:t>10-15% are acquired due to known risk factors (XRT, viruses)</a:t>
            </a:r>
            <a:br>
              <a:rPr lang="en-US" sz="1800" dirty="0" smtClean="0"/>
            </a:br>
            <a:r>
              <a:rPr lang="en-US" sz="1800" dirty="0" smtClean="0"/>
              <a:t>75% are idiopathic (sporadic)</a:t>
            </a:r>
          </a:p>
        </p:txBody>
      </p:sp>
      <p:sp>
        <p:nvSpPr>
          <p:cNvPr id="3" name="Title 2"/>
          <p:cNvSpPr>
            <a:spLocks noGrp="1"/>
          </p:cNvSpPr>
          <p:nvPr>
            <p:ph type="title"/>
          </p:nvPr>
        </p:nvSpPr>
        <p:spPr/>
        <p:txBody>
          <a:bodyPr/>
          <a:lstStyle/>
          <a:p>
            <a:r>
              <a:rPr lang="en-US" dirty="0" smtClean="0"/>
              <a:t>Bone Marrow Failure </a:t>
            </a:r>
            <a:r>
              <a:rPr lang="en-US" dirty="0" smtClean="0">
                <a:solidFill>
                  <a:srgbClr val="FF0000"/>
                </a:solidFill>
              </a:rPr>
              <a:t>=</a:t>
            </a:r>
            <a:r>
              <a:rPr lang="en-US" dirty="0" smtClean="0"/>
              <a:t> aplastic anemia</a:t>
            </a:r>
            <a:endParaRPr lang="en-US" dirty="0"/>
          </a:p>
        </p:txBody>
      </p:sp>
      <p:sp>
        <p:nvSpPr>
          <p:cNvPr id="4" name="Slide Number Placeholder 3"/>
          <p:cNvSpPr>
            <a:spLocks noGrp="1"/>
          </p:cNvSpPr>
          <p:nvPr>
            <p:ph type="sldNum" sz="quarter" idx="11"/>
          </p:nvPr>
        </p:nvSpPr>
        <p:spPr/>
        <p:txBody>
          <a:bodyPr/>
          <a:lstStyle/>
          <a:p>
            <a:fld id="{CC041753-90EA-4E44-9BB8-633978F3CCC4}" type="slidenum">
              <a:rPr lang="en-US" smtClean="0"/>
              <a:pPr/>
              <a:t>11</a:t>
            </a:fld>
            <a:endParaRPr lang="en-US" dirty="0"/>
          </a:p>
        </p:txBody>
      </p:sp>
      <p:sp>
        <p:nvSpPr>
          <p:cNvPr id="5" name="Footer Placeholder 4"/>
          <p:cNvSpPr>
            <a:spLocks noGrp="1"/>
          </p:cNvSpPr>
          <p:nvPr>
            <p:ph type="ftr" sz="quarter" idx="12"/>
          </p:nvPr>
        </p:nvSpPr>
        <p:spPr/>
        <p:txBody>
          <a:bodyPr/>
          <a:lstStyle/>
          <a:p>
            <a:r>
              <a:rPr lang="en-US" dirty="0" smtClean="0"/>
              <a:t>Hereditary Hematologic Malignancies</a:t>
            </a:r>
            <a:endParaRPr lang="en-US" dirty="0"/>
          </a:p>
        </p:txBody>
      </p:sp>
      <p:pic>
        <p:nvPicPr>
          <p:cNvPr id="6" name="Picture 5"/>
          <p:cNvPicPr>
            <a:picLocks noChangeAspect="1"/>
          </p:cNvPicPr>
          <p:nvPr/>
        </p:nvPicPr>
        <p:blipFill>
          <a:blip r:embed="rId3"/>
          <a:stretch>
            <a:fillRect/>
          </a:stretch>
        </p:blipFill>
        <p:spPr>
          <a:xfrm>
            <a:off x="1208640" y="3029765"/>
            <a:ext cx="6687892" cy="3615241"/>
          </a:xfrm>
          <a:prstGeom prst="rect">
            <a:avLst/>
          </a:prstGeom>
        </p:spPr>
      </p:pic>
      <p:sp>
        <p:nvSpPr>
          <p:cNvPr id="8" name="Rectangle 7"/>
          <p:cNvSpPr/>
          <p:nvPr/>
        </p:nvSpPr>
        <p:spPr>
          <a:xfrm>
            <a:off x="1264920" y="4556234"/>
            <a:ext cx="6553200" cy="1371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flipH="1">
            <a:off x="7914240" y="3782684"/>
            <a:ext cx="609600" cy="728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7914240" y="5887731"/>
            <a:ext cx="609600" cy="449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523840" y="3782684"/>
            <a:ext cx="381000" cy="2862322"/>
          </a:xfrm>
          <a:prstGeom prst="rect">
            <a:avLst/>
          </a:prstGeom>
          <a:noFill/>
          <a:ln w="12700">
            <a:solidFill>
              <a:schemeClr val="accent1"/>
            </a:solidFill>
          </a:ln>
        </p:spPr>
        <p:txBody>
          <a:bodyPr wrap="square" rtlCol="0">
            <a:spAutoFit/>
          </a:bodyPr>
          <a:lstStyle/>
          <a:p>
            <a:r>
              <a:rPr lang="en-US" dirty="0" smtClean="0"/>
              <a:t>H</a:t>
            </a:r>
          </a:p>
          <a:p>
            <a:r>
              <a:rPr lang="en-US" dirty="0" smtClean="0"/>
              <a:t>E</a:t>
            </a:r>
          </a:p>
          <a:p>
            <a:r>
              <a:rPr lang="en-US" dirty="0" smtClean="0"/>
              <a:t>RE</a:t>
            </a:r>
            <a:br>
              <a:rPr lang="en-US" dirty="0" smtClean="0"/>
            </a:br>
            <a:r>
              <a:rPr lang="en-US" dirty="0" smtClean="0"/>
              <a:t>DITARY</a:t>
            </a:r>
            <a:endParaRPr lang="en-US" dirty="0"/>
          </a:p>
        </p:txBody>
      </p:sp>
      <p:sp>
        <p:nvSpPr>
          <p:cNvPr id="12" name="TextBox 11"/>
          <p:cNvSpPr txBox="1"/>
          <p:nvPr/>
        </p:nvSpPr>
        <p:spPr>
          <a:xfrm>
            <a:off x="228600" y="6642933"/>
            <a:ext cx="7696200" cy="261610"/>
          </a:xfrm>
          <a:prstGeom prst="rect">
            <a:avLst/>
          </a:prstGeom>
          <a:noFill/>
        </p:spPr>
        <p:txBody>
          <a:bodyPr wrap="square" rtlCol="0">
            <a:spAutoFit/>
          </a:bodyPr>
          <a:lstStyle/>
          <a:p>
            <a:r>
              <a:rPr lang="en-US" sz="1100" dirty="0" smtClean="0"/>
              <a:t>Table: </a:t>
            </a:r>
            <a:r>
              <a:rPr lang="en-US" sz="1100" dirty="0" smtClean="0">
                <a:hlinkClick r:id="rId4"/>
              </a:rPr>
              <a:t>www.luriechildrens.org</a:t>
            </a:r>
            <a:r>
              <a:rPr lang="en-US" sz="1100" dirty="0" smtClean="0"/>
              <a:t> </a:t>
            </a:r>
            <a:endParaRPr lang="en-US" sz="1100" dirty="0"/>
          </a:p>
        </p:txBody>
      </p:sp>
      <p:sp>
        <p:nvSpPr>
          <p:cNvPr id="13" name="Explosion 2 12"/>
          <p:cNvSpPr/>
          <p:nvPr/>
        </p:nvSpPr>
        <p:spPr bwMode="gray">
          <a:xfrm>
            <a:off x="6464595" y="1670068"/>
            <a:ext cx="2516775" cy="1776970"/>
          </a:xfrm>
          <a:prstGeom prst="irregularSeal2">
            <a:avLst/>
          </a:prstGeom>
          <a:solidFill>
            <a:schemeClr val="accent2"/>
          </a:solidFill>
          <a:ln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1200"/>
              </a:spcBef>
            </a:pPr>
            <a:endParaRPr lang="en-US" sz="2000" dirty="0" smtClean="0">
              <a:solidFill>
                <a:schemeClr val="bg1"/>
              </a:solidFill>
            </a:endParaRPr>
          </a:p>
        </p:txBody>
      </p:sp>
      <p:sp>
        <p:nvSpPr>
          <p:cNvPr id="14" name="TextBox 13"/>
          <p:cNvSpPr txBox="1"/>
          <p:nvPr/>
        </p:nvSpPr>
        <p:spPr>
          <a:xfrm>
            <a:off x="6824964" y="2321483"/>
            <a:ext cx="1651089" cy="615553"/>
          </a:xfrm>
          <a:prstGeom prst="rect">
            <a:avLst/>
          </a:prstGeom>
          <a:noFill/>
        </p:spPr>
        <p:txBody>
          <a:bodyPr wrap="square" lIns="0" tIns="0" rIns="0" bIns="0" rtlCol="0">
            <a:spAutoFit/>
          </a:bodyPr>
          <a:lstStyle/>
          <a:p>
            <a:pPr algn="ctr">
              <a:spcBef>
                <a:spcPts val="1200"/>
              </a:spcBef>
              <a:buClr>
                <a:schemeClr val="tx1"/>
              </a:buClr>
            </a:pPr>
            <a:r>
              <a:rPr lang="en-US" sz="1000" b="1" dirty="0" smtClean="0">
                <a:solidFill>
                  <a:schemeClr val="bg1"/>
                </a:solidFill>
                <a:latin typeface="+mj-lt"/>
                <a:cs typeface="Arial"/>
              </a:rPr>
              <a:t>All individuals with aplastic anemia should be evaluated for inherited syndromes!</a:t>
            </a:r>
          </a:p>
        </p:txBody>
      </p:sp>
    </p:spTree>
    <p:extLst>
      <p:ext uri="{BB962C8B-B14F-4D97-AF65-F5344CB8AC3E}">
        <p14:creationId xmlns:p14="http://schemas.microsoft.com/office/powerpoint/2010/main" val="306340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0"/>
          </p:nvPr>
        </p:nvSpPr>
        <p:spPr/>
        <p:txBody>
          <a:bodyPr/>
          <a:lstStyle/>
          <a:p>
            <a:fld id="{CC041753-90EA-4E44-9BB8-633978F3CCC4}" type="slidenum">
              <a:rPr lang="en-US" smtClean="0"/>
              <a:pPr/>
              <a:t>12</a:t>
            </a:fld>
            <a:endParaRPr lang="en-US" dirty="0"/>
          </a:p>
        </p:txBody>
      </p:sp>
      <p:graphicFrame>
        <p:nvGraphicFramePr>
          <p:cNvPr id="9" name="Content Placeholder 3"/>
          <p:cNvGraphicFramePr>
            <a:graphicFrameLocks/>
          </p:cNvGraphicFramePr>
          <p:nvPr>
            <p:extLst/>
          </p:nvPr>
        </p:nvGraphicFramePr>
        <p:xfrm>
          <a:off x="85061" y="116953"/>
          <a:ext cx="8949690" cy="6548585"/>
        </p:xfrm>
        <a:graphic>
          <a:graphicData uri="http://schemas.openxmlformats.org/drawingml/2006/table">
            <a:tbl>
              <a:tblPr firstRow="1" bandRow="1"/>
              <a:tblGrid>
                <a:gridCol w="1789938">
                  <a:extLst>
                    <a:ext uri="{9D8B030D-6E8A-4147-A177-3AD203B41FA5}">
                      <a16:colId xmlns:a16="http://schemas.microsoft.com/office/drawing/2014/main" val="20000"/>
                    </a:ext>
                  </a:extLst>
                </a:gridCol>
                <a:gridCol w="1789938">
                  <a:extLst>
                    <a:ext uri="{9D8B030D-6E8A-4147-A177-3AD203B41FA5}">
                      <a16:colId xmlns:a16="http://schemas.microsoft.com/office/drawing/2014/main" val="20001"/>
                    </a:ext>
                  </a:extLst>
                </a:gridCol>
                <a:gridCol w="1789938">
                  <a:extLst>
                    <a:ext uri="{9D8B030D-6E8A-4147-A177-3AD203B41FA5}">
                      <a16:colId xmlns:a16="http://schemas.microsoft.com/office/drawing/2014/main" val="20002"/>
                    </a:ext>
                  </a:extLst>
                </a:gridCol>
                <a:gridCol w="1789938">
                  <a:extLst>
                    <a:ext uri="{9D8B030D-6E8A-4147-A177-3AD203B41FA5}">
                      <a16:colId xmlns:a16="http://schemas.microsoft.com/office/drawing/2014/main" val="20003"/>
                    </a:ext>
                  </a:extLst>
                </a:gridCol>
                <a:gridCol w="1789938">
                  <a:extLst>
                    <a:ext uri="{9D8B030D-6E8A-4147-A177-3AD203B41FA5}">
                      <a16:colId xmlns:a16="http://schemas.microsoft.com/office/drawing/2014/main" val="20004"/>
                    </a:ext>
                  </a:extLst>
                </a:gridCol>
              </a:tblGrid>
              <a:tr h="35722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smtClean="0"/>
                        <a:t>Syndrome</a:t>
                      </a:r>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smtClean="0"/>
                        <a:t>Gene</a:t>
                      </a:r>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smtClean="0"/>
                        <a:t>Inheritance</a:t>
                      </a:r>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smtClean="0"/>
                        <a:t>Heme</a:t>
                      </a:r>
                      <a:r>
                        <a:rPr lang="en-US" sz="1200" baseline="0" dirty="0" smtClean="0"/>
                        <a:t> malignancy</a:t>
                      </a:r>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smtClean="0"/>
                        <a:t>Other characteristics</a:t>
                      </a:r>
                      <a:endParaRPr lang="en-US"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374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Familial platelet disorder with propensity to myeloid malignancies</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i="1" dirty="0" smtClean="0">
                          <a:solidFill>
                            <a:schemeClr val="tx1">
                              <a:lumMod val="50000"/>
                            </a:schemeClr>
                          </a:solidFill>
                        </a:rPr>
                        <a:t>RUNX1</a:t>
                      </a:r>
                      <a:endParaRPr lang="en-US" sz="900" i="1" dirty="0">
                        <a:solidFill>
                          <a:schemeClr val="tx1">
                            <a:lumMod val="5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AD</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MDS/AML/T-cell</a:t>
                      </a:r>
                      <a:r>
                        <a:rPr lang="en-US" sz="900" baseline="0" dirty="0" smtClean="0">
                          <a:solidFill>
                            <a:schemeClr val="tx1">
                              <a:lumMod val="50000"/>
                            </a:schemeClr>
                          </a:solidFill>
                        </a:rPr>
                        <a:t> ALL</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Thrombocytopenia, bleeding</a:t>
                      </a:r>
                      <a:r>
                        <a:rPr lang="en-US" sz="900" baseline="0" dirty="0" smtClean="0">
                          <a:solidFill>
                            <a:schemeClr val="tx1">
                              <a:lumMod val="50000"/>
                            </a:schemeClr>
                          </a:solidFill>
                        </a:rPr>
                        <a:t> propensity, aspirin-like platelet dysfunction</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extLst>
                  <a:ext uri="{0D108BD9-81ED-4DB2-BD59-A6C34878D82A}">
                    <a16:rowId xmlns:a16="http://schemas.microsoft.com/office/drawing/2014/main" val="10001"/>
                  </a:ext>
                </a:extLst>
              </a:tr>
              <a:tr h="3493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Thrombocytopenia</a:t>
                      </a:r>
                      <a:r>
                        <a:rPr lang="en-US" sz="900" baseline="0" dirty="0" smtClean="0">
                          <a:solidFill>
                            <a:schemeClr val="tx1">
                              <a:lumMod val="50000"/>
                            </a:schemeClr>
                          </a:solidFill>
                        </a:rPr>
                        <a:t> 2</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i="1" dirty="0" smtClean="0">
                          <a:solidFill>
                            <a:schemeClr val="tx1">
                              <a:lumMod val="50000"/>
                            </a:schemeClr>
                          </a:solidFill>
                        </a:rPr>
                        <a:t>ANKRD26</a:t>
                      </a:r>
                      <a:endParaRPr lang="en-US" sz="900" i="1"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AD</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MDS/AML</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Thrombocytopenia, bleeding propensity</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extLst>
                  <a:ext uri="{0D108BD9-81ED-4DB2-BD59-A6C34878D82A}">
                    <a16:rowId xmlns:a16="http://schemas.microsoft.com/office/drawing/2014/main" val="10002"/>
                  </a:ext>
                </a:extLst>
              </a:tr>
              <a:tr h="4794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Thrombocytopenia 5</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i="1" dirty="0" smtClean="0">
                          <a:solidFill>
                            <a:schemeClr val="tx1">
                              <a:lumMod val="50000"/>
                            </a:schemeClr>
                          </a:solidFill>
                        </a:rPr>
                        <a:t>ETV6</a:t>
                      </a:r>
                      <a:endParaRPr lang="en-US" sz="900" i="1"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AD</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MDS/AML, CMML, B-cell ALL, multiple myeloma, aplastic</a:t>
                      </a:r>
                      <a:r>
                        <a:rPr lang="en-US" sz="900" baseline="0" dirty="0" smtClean="0">
                          <a:solidFill>
                            <a:schemeClr val="tx1">
                              <a:lumMod val="50000"/>
                            </a:schemeClr>
                          </a:solidFill>
                        </a:rPr>
                        <a:t> anemia</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Thrombocytopenia</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extLst>
                  <a:ext uri="{0D108BD9-81ED-4DB2-BD59-A6C34878D82A}">
                    <a16:rowId xmlns:a16="http://schemas.microsoft.com/office/drawing/2014/main" val="10003"/>
                  </a:ext>
                </a:extLst>
              </a:tr>
              <a:tr h="273478">
                <a:tc>
                  <a:txBody>
                    <a:bodyPr/>
                    <a:lstStyle/>
                    <a:p>
                      <a:r>
                        <a:rPr lang="en-US" sz="900" i="1" dirty="0" smtClean="0">
                          <a:solidFill>
                            <a:schemeClr val="tx1">
                              <a:lumMod val="50000"/>
                            </a:schemeClr>
                          </a:solidFill>
                          <a:latin typeface="Calibri" panose="020F0502020204030204" pitchFamily="34" charset="0"/>
                          <a:cs typeface="Calibri" panose="020F0502020204030204" pitchFamily="34" charset="0"/>
                        </a:rPr>
                        <a:t>SAMD9</a:t>
                      </a:r>
                      <a:r>
                        <a:rPr lang="en-US" sz="900" dirty="0" smtClean="0">
                          <a:solidFill>
                            <a:schemeClr val="tx1">
                              <a:lumMod val="50000"/>
                            </a:schemeClr>
                          </a:solidFill>
                          <a:latin typeface="Calibri" panose="020F0502020204030204" pitchFamily="34" charset="0"/>
                          <a:cs typeface="Calibri" panose="020F0502020204030204" pitchFamily="34" charset="0"/>
                        </a:rPr>
                        <a:t>-related</a:t>
                      </a:r>
                      <a:r>
                        <a:rPr lang="en-US" sz="900" baseline="0" dirty="0" smtClean="0">
                          <a:solidFill>
                            <a:schemeClr val="tx1">
                              <a:lumMod val="50000"/>
                            </a:schemeClr>
                          </a:solidFill>
                          <a:latin typeface="Calibri" panose="020F0502020204030204" pitchFamily="34" charset="0"/>
                          <a:cs typeface="Calibri" panose="020F0502020204030204" pitchFamily="34" charset="0"/>
                        </a:rPr>
                        <a:t> disorder</a:t>
                      </a:r>
                      <a:endParaRPr lang="en-US" sz="900" dirty="0">
                        <a:solidFill>
                          <a:schemeClr val="tx1">
                            <a:lumMod val="50000"/>
                          </a:schemeClr>
                        </a:solidFill>
                        <a:latin typeface="Calibri" panose="020F0502020204030204" pitchFamily="34" charset="0"/>
                        <a:cs typeface="Calibri" panose="020F050202020403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p>
                      <a:r>
                        <a:rPr lang="en-US" sz="900" i="1" dirty="0" smtClean="0">
                          <a:solidFill>
                            <a:schemeClr val="tx1">
                              <a:lumMod val="50000"/>
                            </a:schemeClr>
                          </a:solidFill>
                          <a:latin typeface="Calibri" panose="020F0502020204030204" pitchFamily="34" charset="0"/>
                          <a:cs typeface="Calibri" panose="020F0502020204030204" pitchFamily="34" charset="0"/>
                        </a:rPr>
                        <a:t>SAMD9, SAMD9L</a:t>
                      </a:r>
                      <a:endParaRPr lang="en-US" sz="900" i="1" dirty="0">
                        <a:solidFill>
                          <a:schemeClr val="tx1">
                            <a:lumMod val="50000"/>
                          </a:schemeClr>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p>
                      <a:r>
                        <a:rPr lang="en-US" sz="900" i="0" dirty="0" smtClean="0">
                          <a:solidFill>
                            <a:schemeClr val="tx1">
                              <a:lumMod val="50000"/>
                            </a:schemeClr>
                          </a:solidFill>
                          <a:latin typeface="Calibri" panose="020F0502020204030204" pitchFamily="34" charset="0"/>
                          <a:cs typeface="Calibri" panose="020F0502020204030204" pitchFamily="34" charset="0"/>
                        </a:rPr>
                        <a:t>AD</a:t>
                      </a:r>
                      <a:endParaRPr lang="en-US" sz="900" i="0" dirty="0">
                        <a:solidFill>
                          <a:schemeClr val="tx1">
                            <a:lumMod val="50000"/>
                          </a:schemeClr>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p>
                      <a:r>
                        <a:rPr lang="en-US" sz="900" dirty="0" smtClean="0">
                          <a:solidFill>
                            <a:schemeClr val="tx1">
                              <a:lumMod val="50000"/>
                            </a:schemeClr>
                          </a:solidFill>
                          <a:latin typeface="Calibri" panose="020F0502020204030204" pitchFamily="34" charset="0"/>
                          <a:cs typeface="Calibri" panose="020F0502020204030204" pitchFamily="34" charset="0"/>
                        </a:rPr>
                        <a:t>Monosomy 7 MDS/AML</a:t>
                      </a:r>
                      <a:endParaRPr lang="en-US" sz="900" dirty="0">
                        <a:solidFill>
                          <a:schemeClr val="tx1">
                            <a:lumMod val="50000"/>
                          </a:schemeClr>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p>
                      <a:r>
                        <a:rPr lang="en-US" sz="900" dirty="0" smtClean="0">
                          <a:solidFill>
                            <a:schemeClr val="tx1">
                              <a:lumMod val="50000"/>
                            </a:schemeClr>
                          </a:solidFill>
                          <a:latin typeface="Calibri" panose="020F0502020204030204" pitchFamily="34" charset="0"/>
                          <a:cs typeface="Calibri" panose="020F0502020204030204" pitchFamily="34" charset="0"/>
                        </a:rPr>
                        <a:t>MIRAGE syndrome, ataxia</a:t>
                      </a:r>
                      <a:endParaRPr lang="en-US" sz="900" dirty="0">
                        <a:solidFill>
                          <a:schemeClr val="tx1">
                            <a:lumMod val="50000"/>
                          </a:schemeClr>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3246205479"/>
                  </a:ext>
                </a:extLst>
              </a:tr>
              <a:tr h="287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Familial AML with mutated</a:t>
                      </a:r>
                      <a:r>
                        <a:rPr lang="en-US" sz="900" baseline="0" dirty="0" smtClean="0">
                          <a:solidFill>
                            <a:schemeClr val="tx1">
                              <a:lumMod val="50000"/>
                            </a:schemeClr>
                          </a:solidFill>
                        </a:rPr>
                        <a:t> </a:t>
                      </a:r>
                      <a:r>
                        <a:rPr lang="en-US" sz="900" i="1" baseline="0" dirty="0" smtClean="0">
                          <a:solidFill>
                            <a:schemeClr val="tx1">
                              <a:lumMod val="50000"/>
                            </a:schemeClr>
                          </a:solidFill>
                        </a:rPr>
                        <a:t>CEBPA</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i="1" dirty="0" smtClean="0">
                          <a:solidFill>
                            <a:schemeClr val="tx1">
                              <a:lumMod val="50000"/>
                            </a:schemeClr>
                          </a:solidFill>
                        </a:rPr>
                        <a:t>CEBPA</a:t>
                      </a:r>
                      <a:endParaRPr lang="en-US" sz="900" i="1"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i="0" dirty="0" smtClean="0">
                          <a:solidFill>
                            <a:schemeClr val="tx1">
                              <a:lumMod val="50000"/>
                            </a:schemeClr>
                          </a:solidFill>
                        </a:rPr>
                        <a:t>AD</a:t>
                      </a:r>
                      <a:endParaRPr lang="en-US" sz="900" i="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AML</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None</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4"/>
                  </a:ext>
                </a:extLst>
              </a:tr>
              <a:tr h="2484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Familial AML with</a:t>
                      </a:r>
                      <a:r>
                        <a:rPr lang="en-US" sz="900" baseline="0" dirty="0" smtClean="0">
                          <a:solidFill>
                            <a:schemeClr val="tx1">
                              <a:lumMod val="50000"/>
                            </a:schemeClr>
                          </a:solidFill>
                        </a:rPr>
                        <a:t> mutated </a:t>
                      </a:r>
                      <a:r>
                        <a:rPr lang="en-US" sz="900" i="1" baseline="0" dirty="0" smtClean="0">
                          <a:solidFill>
                            <a:schemeClr val="tx1">
                              <a:lumMod val="50000"/>
                            </a:schemeClr>
                          </a:solidFill>
                        </a:rPr>
                        <a:t>DDX41</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i="1" dirty="0" smtClean="0">
                          <a:solidFill>
                            <a:schemeClr val="tx1">
                              <a:lumMod val="50000"/>
                            </a:schemeClr>
                          </a:solidFill>
                        </a:rPr>
                        <a:t>DDX41</a:t>
                      </a:r>
                      <a:endParaRPr lang="en-US" sz="900" i="1"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AD</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MDS/AML, CMML</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None; late onset at</a:t>
                      </a:r>
                      <a:r>
                        <a:rPr lang="en-US" sz="900" baseline="0" dirty="0" smtClean="0">
                          <a:solidFill>
                            <a:schemeClr val="tx1">
                              <a:lumMod val="50000"/>
                            </a:schemeClr>
                          </a:solidFill>
                        </a:rPr>
                        <a:t> diagnosis</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5"/>
                  </a:ext>
                </a:extLst>
              </a:tr>
              <a:tr h="5374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i="1" dirty="0" smtClean="0">
                          <a:solidFill>
                            <a:schemeClr val="tx1">
                              <a:lumMod val="50000"/>
                            </a:schemeClr>
                          </a:solidFill>
                        </a:rPr>
                        <a:t>GATA2</a:t>
                      </a:r>
                      <a:r>
                        <a:rPr lang="en-US" sz="900" i="0" baseline="0" dirty="0" smtClean="0">
                          <a:solidFill>
                            <a:schemeClr val="tx1">
                              <a:lumMod val="50000"/>
                            </a:schemeClr>
                          </a:solidFill>
                        </a:rPr>
                        <a:t> deficiency</a:t>
                      </a:r>
                      <a:endParaRPr lang="en-US" sz="900" i="1"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i="1" dirty="0" smtClean="0">
                          <a:solidFill>
                            <a:schemeClr val="tx1">
                              <a:lumMod val="50000"/>
                            </a:schemeClr>
                          </a:solidFill>
                        </a:rPr>
                        <a:t>GATA2</a:t>
                      </a:r>
                      <a:endParaRPr lang="en-US" sz="900" i="1"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AD</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MDS/AML,</a:t>
                      </a:r>
                      <a:r>
                        <a:rPr lang="en-US" sz="900" baseline="0" dirty="0" smtClean="0">
                          <a:solidFill>
                            <a:schemeClr val="tx1">
                              <a:lumMod val="50000"/>
                            </a:schemeClr>
                          </a:solidFill>
                        </a:rPr>
                        <a:t> CMML</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None</a:t>
                      </a:r>
                      <a:r>
                        <a:rPr lang="en-US" sz="900" baseline="0" dirty="0" smtClean="0">
                          <a:solidFill>
                            <a:schemeClr val="tx1">
                              <a:lumMod val="50000"/>
                            </a:schemeClr>
                          </a:solidFill>
                        </a:rPr>
                        <a:t> or neutropenia, monocytopenia (MonoMac syndrome)</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6"/>
                  </a:ext>
                </a:extLst>
              </a:tr>
              <a:tr h="266343">
                <a:tc>
                  <a:txBody>
                    <a:bodyPr/>
                    <a:lstStyle/>
                    <a:p>
                      <a:r>
                        <a:rPr lang="en-US" sz="900" i="0" dirty="0" smtClean="0">
                          <a:solidFill>
                            <a:schemeClr val="tx1">
                              <a:lumMod val="50000"/>
                            </a:schemeClr>
                          </a:solidFill>
                          <a:latin typeface="Calibri" panose="020F0502020204030204" pitchFamily="34" charset="0"/>
                          <a:cs typeface="Calibri" panose="020F0502020204030204" pitchFamily="34" charset="0"/>
                        </a:rPr>
                        <a:t>Familial</a:t>
                      </a:r>
                      <a:r>
                        <a:rPr lang="en-US" sz="900" i="0" baseline="0" dirty="0" smtClean="0">
                          <a:solidFill>
                            <a:schemeClr val="tx1">
                              <a:lumMod val="50000"/>
                            </a:schemeClr>
                          </a:solidFill>
                          <a:latin typeface="Calibri" panose="020F0502020204030204" pitchFamily="34" charset="0"/>
                          <a:cs typeface="Calibri" panose="020F0502020204030204" pitchFamily="34" charset="0"/>
                        </a:rPr>
                        <a:t> AML with mutated </a:t>
                      </a:r>
                      <a:r>
                        <a:rPr lang="en-US" sz="900" i="1" baseline="0" dirty="0" smtClean="0">
                          <a:solidFill>
                            <a:schemeClr val="tx1">
                              <a:lumMod val="50000"/>
                            </a:schemeClr>
                          </a:solidFill>
                          <a:latin typeface="Calibri" panose="020F0502020204030204" pitchFamily="34" charset="0"/>
                          <a:cs typeface="Calibri" panose="020F0502020204030204" pitchFamily="34" charset="0"/>
                        </a:rPr>
                        <a:t>MBD4</a:t>
                      </a:r>
                      <a:endParaRPr lang="en-US" sz="900" i="0" dirty="0">
                        <a:solidFill>
                          <a:schemeClr val="tx1">
                            <a:lumMod val="50000"/>
                          </a:schemeClr>
                        </a:solidFill>
                        <a:latin typeface="Calibri" panose="020F0502020204030204" pitchFamily="34" charset="0"/>
                        <a:cs typeface="Calibri" panose="020F050202020403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p>
                      <a:r>
                        <a:rPr lang="en-US" sz="900" i="1" dirty="0" smtClean="0">
                          <a:solidFill>
                            <a:schemeClr val="tx1">
                              <a:lumMod val="50000"/>
                            </a:schemeClr>
                          </a:solidFill>
                          <a:latin typeface="Calibri" panose="020F0502020204030204" pitchFamily="34" charset="0"/>
                          <a:cs typeface="Calibri" panose="020F0502020204030204" pitchFamily="34" charset="0"/>
                        </a:rPr>
                        <a:t>MBD4</a:t>
                      </a:r>
                      <a:endParaRPr lang="en-US" sz="900" i="1" dirty="0">
                        <a:solidFill>
                          <a:schemeClr val="tx1">
                            <a:lumMod val="50000"/>
                          </a:schemeClr>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p>
                      <a:r>
                        <a:rPr lang="en-US" sz="900" dirty="0" smtClean="0">
                          <a:solidFill>
                            <a:schemeClr val="tx1">
                              <a:lumMod val="50000"/>
                            </a:schemeClr>
                          </a:solidFill>
                          <a:latin typeface="Calibri" panose="020F0502020204030204" pitchFamily="34" charset="0"/>
                          <a:cs typeface="Calibri" panose="020F0502020204030204" pitchFamily="34" charset="0"/>
                        </a:rPr>
                        <a:t>AR</a:t>
                      </a:r>
                      <a:endParaRPr lang="en-US" sz="900" dirty="0">
                        <a:solidFill>
                          <a:schemeClr val="tx1">
                            <a:lumMod val="50000"/>
                          </a:schemeClr>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p>
                      <a:r>
                        <a:rPr lang="en-US" sz="900" i="1" dirty="0" smtClean="0">
                          <a:solidFill>
                            <a:schemeClr val="tx1">
                              <a:lumMod val="50000"/>
                            </a:schemeClr>
                          </a:solidFill>
                          <a:latin typeface="Calibri" panose="020F0502020204030204" pitchFamily="34" charset="0"/>
                          <a:cs typeface="Calibri" panose="020F0502020204030204" pitchFamily="34" charset="0"/>
                        </a:rPr>
                        <a:t>DNMT3A</a:t>
                      </a:r>
                      <a:r>
                        <a:rPr lang="en-US" sz="900" i="0" dirty="0" smtClean="0">
                          <a:solidFill>
                            <a:schemeClr val="tx1">
                              <a:lumMod val="50000"/>
                            </a:schemeClr>
                          </a:solidFill>
                          <a:latin typeface="Calibri" panose="020F0502020204030204" pitchFamily="34" charset="0"/>
                          <a:cs typeface="Calibri" panose="020F0502020204030204" pitchFamily="34" charset="0"/>
                        </a:rPr>
                        <a:t>-</a:t>
                      </a:r>
                      <a:r>
                        <a:rPr lang="en-US" sz="900" dirty="0" smtClean="0">
                          <a:solidFill>
                            <a:schemeClr val="tx1">
                              <a:lumMod val="50000"/>
                            </a:schemeClr>
                          </a:solidFill>
                          <a:latin typeface="Calibri" panose="020F0502020204030204" pitchFamily="34" charset="0"/>
                          <a:cs typeface="Calibri" panose="020F0502020204030204" pitchFamily="34" charset="0"/>
                        </a:rPr>
                        <a:t>mutated</a:t>
                      </a:r>
                      <a:r>
                        <a:rPr lang="en-US" sz="900" baseline="0" dirty="0" smtClean="0">
                          <a:solidFill>
                            <a:schemeClr val="tx1">
                              <a:lumMod val="50000"/>
                            </a:schemeClr>
                          </a:solidFill>
                          <a:latin typeface="Calibri" panose="020F0502020204030204" pitchFamily="34" charset="0"/>
                          <a:cs typeface="Calibri" panose="020F0502020204030204" pitchFamily="34" charset="0"/>
                        </a:rPr>
                        <a:t> AML</a:t>
                      </a:r>
                      <a:endParaRPr lang="en-US" sz="900" dirty="0">
                        <a:solidFill>
                          <a:schemeClr val="tx1">
                            <a:lumMod val="50000"/>
                          </a:schemeClr>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p>
                      <a:r>
                        <a:rPr lang="en-US" sz="900" dirty="0" smtClean="0">
                          <a:solidFill>
                            <a:schemeClr val="tx1">
                              <a:lumMod val="50000"/>
                            </a:schemeClr>
                          </a:solidFill>
                          <a:latin typeface="Calibri" panose="020F0502020204030204" pitchFamily="34" charset="0"/>
                          <a:cs typeface="Calibri" panose="020F0502020204030204" pitchFamily="34" charset="0"/>
                        </a:rPr>
                        <a:t>None</a:t>
                      </a:r>
                      <a:endParaRPr lang="en-US" sz="900" dirty="0">
                        <a:solidFill>
                          <a:schemeClr val="tx1">
                            <a:lumMod val="50000"/>
                          </a:schemeClr>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3879607835"/>
                  </a:ext>
                </a:extLst>
              </a:tr>
              <a:tr h="3969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Myeloid neoplasms</a:t>
                      </a:r>
                      <a:r>
                        <a:rPr lang="en-US" sz="900" baseline="0" dirty="0" smtClean="0">
                          <a:solidFill>
                            <a:schemeClr val="tx1">
                              <a:lumMod val="50000"/>
                            </a:schemeClr>
                          </a:solidFill>
                        </a:rPr>
                        <a:t> with duplications of </a:t>
                      </a:r>
                      <a:r>
                        <a:rPr lang="en-US" sz="900" i="1" baseline="0" dirty="0" smtClean="0">
                          <a:solidFill>
                            <a:schemeClr val="tx1">
                              <a:lumMod val="50000"/>
                            </a:schemeClr>
                          </a:solidFill>
                        </a:rPr>
                        <a:t>ATG2B</a:t>
                      </a:r>
                      <a:r>
                        <a:rPr lang="en-US" sz="900" baseline="0" dirty="0" smtClean="0">
                          <a:solidFill>
                            <a:schemeClr val="tx1">
                              <a:lumMod val="50000"/>
                            </a:schemeClr>
                          </a:solidFill>
                        </a:rPr>
                        <a:t> and </a:t>
                      </a:r>
                      <a:r>
                        <a:rPr lang="en-US" sz="900" i="1" baseline="0" dirty="0" smtClean="0">
                          <a:solidFill>
                            <a:schemeClr val="tx1">
                              <a:lumMod val="50000"/>
                            </a:schemeClr>
                          </a:solidFill>
                        </a:rPr>
                        <a:t>GSKIP</a:t>
                      </a:r>
                      <a:endParaRPr lang="en-US" sz="900" i="1"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i="1" dirty="0" smtClean="0">
                          <a:solidFill>
                            <a:schemeClr val="tx1">
                              <a:lumMod val="50000"/>
                            </a:schemeClr>
                          </a:solidFill>
                        </a:rPr>
                        <a:t>ATG2B,</a:t>
                      </a:r>
                      <a:r>
                        <a:rPr lang="en-US" sz="900" i="1" baseline="0" dirty="0" smtClean="0">
                          <a:solidFill>
                            <a:schemeClr val="tx1">
                              <a:lumMod val="50000"/>
                            </a:schemeClr>
                          </a:solidFill>
                        </a:rPr>
                        <a:t> GSKIP</a:t>
                      </a:r>
                      <a:endParaRPr lang="en-US" sz="900" i="1"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AD</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AML, ET, CMML, myelofibrosis, CML, aCML</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None</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7"/>
                  </a:ext>
                </a:extLst>
              </a:tr>
              <a:tr h="5374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Telomere</a:t>
                      </a:r>
                      <a:r>
                        <a:rPr lang="en-US" sz="900" baseline="0" dirty="0" smtClean="0">
                          <a:solidFill>
                            <a:schemeClr val="tx1">
                              <a:lumMod val="50000"/>
                            </a:schemeClr>
                          </a:solidFill>
                        </a:rPr>
                        <a:t> Biology Disorders (dyskeratosis congenita)</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i="1" dirty="0" smtClean="0">
                          <a:solidFill>
                            <a:schemeClr val="tx1">
                              <a:lumMod val="50000"/>
                            </a:schemeClr>
                          </a:solidFill>
                        </a:rPr>
                        <a:t>TERC, TERT</a:t>
                      </a:r>
                    </a:p>
                    <a:p>
                      <a:r>
                        <a:rPr lang="en-US" sz="900" i="0" dirty="0" smtClean="0">
                          <a:solidFill>
                            <a:schemeClr val="tx1">
                              <a:lumMod val="50000"/>
                            </a:schemeClr>
                          </a:solidFill>
                        </a:rPr>
                        <a:t>Telomere</a:t>
                      </a:r>
                      <a:r>
                        <a:rPr lang="en-US" sz="900" i="0" baseline="0" dirty="0" smtClean="0">
                          <a:solidFill>
                            <a:schemeClr val="tx1">
                              <a:lumMod val="50000"/>
                            </a:schemeClr>
                          </a:solidFill>
                        </a:rPr>
                        <a:t> length &lt;1% by flow-FISH</a:t>
                      </a:r>
                      <a:endParaRPr lang="en-US" sz="900" i="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AD</a:t>
                      </a:r>
                    </a:p>
                    <a:p>
                      <a:r>
                        <a:rPr lang="en-US" sz="900" dirty="0" smtClean="0">
                          <a:solidFill>
                            <a:schemeClr val="tx1">
                              <a:lumMod val="50000"/>
                            </a:schemeClr>
                          </a:solidFill>
                        </a:rPr>
                        <a:t>AR</a:t>
                      </a:r>
                      <a:r>
                        <a:rPr lang="en-US" sz="900" baseline="0" dirty="0" smtClean="0">
                          <a:solidFill>
                            <a:schemeClr val="tx1">
                              <a:lumMod val="50000"/>
                            </a:schemeClr>
                          </a:solidFill>
                        </a:rPr>
                        <a:t> </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MDS/AML, aplastic anemia</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Macrocytosis,</a:t>
                      </a:r>
                      <a:r>
                        <a:rPr lang="en-US" sz="900" baseline="0" dirty="0" smtClean="0">
                          <a:solidFill>
                            <a:schemeClr val="tx1">
                              <a:lumMod val="50000"/>
                            </a:schemeClr>
                          </a:solidFill>
                        </a:rPr>
                        <a:t> hypocellular bone marrow, squamous cell carcinomas</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extLst>
                  <a:ext uri="{0D108BD9-81ED-4DB2-BD59-A6C34878D82A}">
                    <a16:rowId xmlns:a16="http://schemas.microsoft.com/office/drawing/2014/main" val="10008"/>
                  </a:ext>
                </a:extLst>
              </a:tr>
              <a:tr h="3670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Familial aplastic</a:t>
                      </a:r>
                      <a:r>
                        <a:rPr lang="en-US" sz="900" baseline="0" dirty="0" smtClean="0">
                          <a:solidFill>
                            <a:schemeClr val="tx1">
                              <a:lumMod val="50000"/>
                            </a:schemeClr>
                          </a:solidFill>
                        </a:rPr>
                        <a:t> </a:t>
                      </a:r>
                      <a:r>
                        <a:rPr lang="en-US" sz="900" b="0" i="0" u="none" baseline="0" dirty="0" smtClean="0">
                          <a:solidFill>
                            <a:schemeClr val="tx1">
                              <a:lumMod val="50000"/>
                            </a:schemeClr>
                          </a:solidFill>
                        </a:rPr>
                        <a:t>anemia with </a:t>
                      </a:r>
                      <a:r>
                        <a:rPr lang="en-US" sz="900" b="0" i="1" u="none" baseline="0" dirty="0" smtClean="0">
                          <a:solidFill>
                            <a:schemeClr val="tx1">
                              <a:lumMod val="50000"/>
                            </a:schemeClr>
                          </a:solidFill>
                        </a:rPr>
                        <a:t>SRP72</a:t>
                      </a:r>
                      <a:r>
                        <a:rPr lang="en-US" sz="900" b="0" i="0" u="none" baseline="0" dirty="0" smtClean="0">
                          <a:solidFill>
                            <a:schemeClr val="tx1">
                              <a:lumMod val="50000"/>
                            </a:schemeClr>
                          </a:solidFill>
                        </a:rPr>
                        <a:t> mutation</a:t>
                      </a:r>
                      <a:endParaRPr lang="en-US" sz="900" b="0" i="0" u="none"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i="1" dirty="0" smtClean="0">
                          <a:solidFill>
                            <a:schemeClr val="tx1">
                              <a:lumMod val="50000"/>
                            </a:schemeClr>
                          </a:solidFill>
                        </a:rPr>
                        <a:t>SRP72</a:t>
                      </a:r>
                      <a:endParaRPr lang="en-US" sz="900" i="1"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AD</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MDS, aplastic anemia</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None</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extLst>
                  <a:ext uri="{0D108BD9-81ED-4DB2-BD59-A6C34878D82A}">
                    <a16:rowId xmlns:a16="http://schemas.microsoft.com/office/drawing/2014/main" val="10009"/>
                  </a:ext>
                </a:extLst>
              </a:tr>
              <a:tr h="6840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b="0" i="0" u="none" dirty="0" smtClean="0">
                          <a:solidFill>
                            <a:schemeClr val="tx1">
                              <a:lumMod val="50000"/>
                            </a:schemeClr>
                          </a:solidFill>
                        </a:rPr>
                        <a:t>Fanconi</a:t>
                      </a:r>
                      <a:r>
                        <a:rPr lang="en-US" sz="900" b="0" i="0" u="none" baseline="0" dirty="0" smtClean="0">
                          <a:solidFill>
                            <a:schemeClr val="tx1">
                              <a:lumMod val="50000"/>
                            </a:schemeClr>
                          </a:solidFill>
                        </a:rPr>
                        <a:t> anemia</a:t>
                      </a:r>
                      <a:endParaRPr lang="en-US" sz="900" b="0" i="0" u="none"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i="0" baseline="0" dirty="0" smtClean="0">
                          <a:solidFill>
                            <a:schemeClr val="tx1">
                              <a:lumMod val="50000"/>
                            </a:schemeClr>
                          </a:solidFill>
                        </a:rPr>
                        <a:t>complementation groups</a:t>
                      </a:r>
                      <a:br>
                        <a:rPr lang="en-US" sz="900" i="0" baseline="0" dirty="0" smtClean="0">
                          <a:solidFill>
                            <a:schemeClr val="tx1">
                              <a:lumMod val="50000"/>
                            </a:schemeClr>
                          </a:solidFill>
                        </a:rPr>
                      </a:br>
                      <a:r>
                        <a:rPr lang="en-US" sz="900" i="1" baseline="0" dirty="0" smtClean="0">
                          <a:solidFill>
                            <a:schemeClr val="tx1">
                              <a:lumMod val="50000"/>
                            </a:schemeClr>
                          </a:solidFill>
                        </a:rPr>
                        <a:t>FANCA&gt; FANC&gt; FANCG&gt; BRCA2&gt; BRIP1</a:t>
                      </a:r>
                    </a:p>
                    <a:p>
                      <a:r>
                        <a:rPr lang="en-US" sz="900" i="0" baseline="0" dirty="0" smtClean="0">
                          <a:solidFill>
                            <a:schemeClr val="tx1">
                              <a:lumMod val="50000"/>
                            </a:schemeClr>
                          </a:solidFill>
                        </a:rPr>
                        <a:t>DEB or MMC assay – abnormal</a:t>
                      </a:r>
                      <a:endParaRPr lang="en-US" sz="900" i="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AR</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MDS/AML, aplastic anemia</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Short</a:t>
                      </a:r>
                      <a:r>
                        <a:rPr lang="en-US" sz="900" baseline="0" dirty="0" smtClean="0">
                          <a:solidFill>
                            <a:schemeClr val="tx1">
                              <a:lumMod val="50000"/>
                            </a:schemeClr>
                          </a:solidFill>
                        </a:rPr>
                        <a:t> stature, café au lait macules, skeletal malformations, microcephaly</a:t>
                      </a:r>
                    </a:p>
                    <a:p>
                      <a:r>
                        <a:rPr lang="en-US" sz="900" baseline="0" dirty="0" smtClean="0">
                          <a:solidFill>
                            <a:schemeClr val="tx1">
                              <a:lumMod val="50000"/>
                            </a:schemeClr>
                          </a:solidFill>
                        </a:rPr>
                        <a:t>Squamous cell carcinomas</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extLst>
                  <a:ext uri="{0D108BD9-81ED-4DB2-BD59-A6C34878D82A}">
                    <a16:rowId xmlns:a16="http://schemas.microsoft.com/office/drawing/2014/main" val="10010"/>
                  </a:ext>
                </a:extLst>
              </a:tr>
              <a:tr h="2734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Familial B-cell ALL</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i="1" dirty="0" smtClean="0">
                          <a:solidFill>
                            <a:schemeClr val="tx1">
                              <a:lumMod val="50000"/>
                            </a:schemeClr>
                          </a:solidFill>
                        </a:rPr>
                        <a:t>PAX5</a:t>
                      </a:r>
                      <a:endParaRPr lang="en-US" sz="900" i="1"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AD</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ALL</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None</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11"/>
                  </a:ext>
                </a:extLst>
              </a:tr>
              <a:tr h="2734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Germline</a:t>
                      </a:r>
                      <a:r>
                        <a:rPr lang="en-US" sz="900" baseline="0" dirty="0" smtClean="0">
                          <a:solidFill>
                            <a:schemeClr val="tx1">
                              <a:lumMod val="50000"/>
                            </a:schemeClr>
                          </a:solidFill>
                        </a:rPr>
                        <a:t> </a:t>
                      </a:r>
                      <a:r>
                        <a:rPr lang="en-US" sz="900" i="1" baseline="0" dirty="0" smtClean="0">
                          <a:solidFill>
                            <a:schemeClr val="tx1">
                              <a:lumMod val="50000"/>
                            </a:schemeClr>
                          </a:solidFill>
                        </a:rPr>
                        <a:t>SH2B3</a:t>
                      </a:r>
                      <a:r>
                        <a:rPr lang="en-US" sz="900" baseline="0" dirty="0" smtClean="0">
                          <a:solidFill>
                            <a:schemeClr val="tx1">
                              <a:lumMod val="50000"/>
                            </a:schemeClr>
                          </a:solidFill>
                        </a:rPr>
                        <a:t> mutation</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i="1" dirty="0" smtClean="0">
                          <a:solidFill>
                            <a:schemeClr val="tx1">
                              <a:lumMod val="50000"/>
                            </a:schemeClr>
                          </a:solidFill>
                        </a:rPr>
                        <a:t>SH2B3</a:t>
                      </a:r>
                      <a:endParaRPr lang="en-US" sz="900" i="1"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AR</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ALL</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None</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12"/>
                  </a:ext>
                </a:extLst>
              </a:tr>
              <a:tr h="3532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Li-Fraumeni syndrome </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i="1" dirty="0" smtClean="0">
                          <a:solidFill>
                            <a:schemeClr val="tx1">
                              <a:lumMod val="50000"/>
                            </a:schemeClr>
                          </a:solidFill>
                        </a:rPr>
                        <a:t>TP53</a:t>
                      </a:r>
                      <a:endParaRPr lang="en-US" sz="900" i="1"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AD</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Familial ALL (hypodiploid)</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Young-onset solid tumors (breast, sarcoma)</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extLst>
                  <a:ext uri="{0D108BD9-81ED-4DB2-BD59-A6C34878D82A}">
                    <a16:rowId xmlns:a16="http://schemas.microsoft.com/office/drawing/2014/main" val="10013"/>
                  </a:ext>
                </a:extLst>
              </a:tr>
              <a:tr h="2734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Familial CLL</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i="1" dirty="0" smtClean="0">
                          <a:solidFill>
                            <a:schemeClr val="tx1">
                              <a:lumMod val="50000"/>
                            </a:schemeClr>
                          </a:solidFill>
                        </a:rPr>
                        <a:t>POT1</a:t>
                      </a:r>
                      <a:endParaRPr lang="en-US" sz="900" i="1"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AD</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CLL</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dirty="0" smtClean="0">
                          <a:solidFill>
                            <a:schemeClr val="tx1">
                              <a:lumMod val="50000"/>
                            </a:schemeClr>
                          </a:solidFill>
                        </a:rPr>
                        <a:t>Solid tumors (brain, melanoma)</a:t>
                      </a:r>
                      <a:endParaRPr lang="en-US" sz="900" dirty="0">
                        <a:solidFill>
                          <a:schemeClr val="tx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60000"/>
                        <a:lumOff val="40000"/>
                      </a:srgbClr>
                    </a:solidFill>
                  </a:tcPr>
                </a:tc>
                <a:extLst>
                  <a:ext uri="{0D108BD9-81ED-4DB2-BD59-A6C34878D82A}">
                    <a16:rowId xmlns:a16="http://schemas.microsoft.com/office/drawing/2014/main" val="10014"/>
                  </a:ext>
                </a:extLst>
              </a:tr>
            </a:tbl>
          </a:graphicData>
        </a:graphic>
      </p:graphicFrame>
      <p:sp>
        <p:nvSpPr>
          <p:cNvPr id="2" name="TextBox 1"/>
          <p:cNvSpPr txBox="1"/>
          <p:nvPr/>
        </p:nvSpPr>
        <p:spPr>
          <a:xfrm>
            <a:off x="85061" y="6665538"/>
            <a:ext cx="6581554" cy="169277"/>
          </a:xfrm>
          <a:prstGeom prst="rect">
            <a:avLst/>
          </a:prstGeom>
          <a:noFill/>
        </p:spPr>
        <p:txBody>
          <a:bodyPr wrap="square" lIns="0" tIns="0" rIns="0" bIns="0" rtlCol="0">
            <a:spAutoFit/>
          </a:bodyPr>
          <a:lstStyle/>
          <a:p>
            <a:pPr>
              <a:spcBef>
                <a:spcPts val="1200"/>
              </a:spcBef>
              <a:buClr>
                <a:schemeClr val="tx1"/>
              </a:buClr>
            </a:pPr>
            <a:r>
              <a:rPr lang="en-US" sz="1100" dirty="0" smtClean="0">
                <a:solidFill>
                  <a:schemeClr val="tx1">
                    <a:lumMod val="50000"/>
                  </a:schemeClr>
                </a:solidFill>
                <a:cs typeface="Arial"/>
              </a:rPr>
              <a:t>Adapted from Bannon &amp; DiNardo, </a:t>
            </a:r>
            <a:r>
              <a:rPr lang="en-US" sz="1100" i="1" dirty="0" smtClean="0">
                <a:solidFill>
                  <a:schemeClr val="tx1">
                    <a:lumMod val="50000"/>
                  </a:schemeClr>
                </a:solidFill>
                <a:cs typeface="Arial"/>
              </a:rPr>
              <a:t>Int J Mol Sci</a:t>
            </a:r>
            <a:r>
              <a:rPr lang="en-US" sz="1100" dirty="0" smtClean="0">
                <a:solidFill>
                  <a:schemeClr val="tx1">
                    <a:lumMod val="50000"/>
                  </a:schemeClr>
                </a:solidFill>
                <a:cs typeface="Arial"/>
              </a:rPr>
              <a:t>. 2016. </a:t>
            </a:r>
          </a:p>
        </p:txBody>
      </p:sp>
    </p:spTree>
    <p:extLst>
      <p:ext uri="{BB962C8B-B14F-4D97-AF65-F5344CB8AC3E}">
        <p14:creationId xmlns:p14="http://schemas.microsoft.com/office/powerpoint/2010/main" val="3938751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11480" y="1496769"/>
            <a:ext cx="8317603" cy="3200400"/>
          </a:xfrm>
        </p:spPr>
        <p:txBody>
          <a:bodyPr/>
          <a:lstStyle/>
          <a:p>
            <a:r>
              <a:rPr lang="en-US" dirty="0" smtClean="0"/>
              <a:t>How do we identify families with hereditary predispositions to hematologic malignancy?</a:t>
            </a:r>
          </a:p>
          <a:p>
            <a:r>
              <a:rPr lang="en-US" dirty="0" smtClean="0"/>
              <a:t>Why does it matter?</a:t>
            </a:r>
          </a:p>
          <a:p>
            <a:r>
              <a:rPr lang="en-US" dirty="0" smtClean="0"/>
              <a:t>How do we test individuals for germline mutations in the setting of a hematologic malignancy? </a:t>
            </a:r>
            <a:endParaRPr lang="en-US" dirty="0"/>
          </a:p>
        </p:txBody>
      </p:sp>
      <p:sp>
        <p:nvSpPr>
          <p:cNvPr id="3" name="Slide Number Placeholder 2"/>
          <p:cNvSpPr>
            <a:spLocks noGrp="1"/>
          </p:cNvSpPr>
          <p:nvPr>
            <p:ph type="sldNum" sz="quarter" idx="10"/>
          </p:nvPr>
        </p:nvSpPr>
        <p:spPr/>
        <p:txBody>
          <a:bodyPr/>
          <a:lstStyle/>
          <a:p>
            <a:fld id="{CC041753-90EA-4E44-9BB8-633978F3CCC4}" type="slidenum">
              <a:rPr lang="en-US" smtClean="0"/>
              <a:pPr/>
              <a:t>13</a:t>
            </a:fld>
            <a:endParaRPr lang="en-US" dirty="0"/>
          </a:p>
        </p:txBody>
      </p:sp>
    </p:spTree>
    <p:extLst>
      <p:ext uri="{BB962C8B-B14F-4D97-AF65-F5344CB8AC3E}">
        <p14:creationId xmlns:p14="http://schemas.microsoft.com/office/powerpoint/2010/main" val="1799840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11481" y="1594884"/>
            <a:ext cx="8321040" cy="4714476"/>
          </a:xfrm>
        </p:spPr>
        <p:txBody>
          <a:bodyPr/>
          <a:lstStyle/>
          <a:p>
            <a:pPr marL="342900" indent="-342900">
              <a:buFont typeface="Arial" panose="020B0604020202020204" pitchFamily="34" charset="0"/>
              <a:buChar char="•"/>
            </a:pPr>
            <a:r>
              <a:rPr lang="en-US" dirty="0" smtClean="0"/>
              <a:t>The exact prevalence of inherited germline mutations predisposing to hematologic malignancy is not yet well-described</a:t>
            </a:r>
          </a:p>
          <a:p>
            <a:pPr marL="342900" indent="-342900">
              <a:buFont typeface="Arial" panose="020B0604020202020204" pitchFamily="34" charset="0"/>
              <a:buChar char="•"/>
            </a:pPr>
            <a:r>
              <a:rPr lang="en-US" dirty="0" smtClean="0"/>
              <a:t>Current reports suggest between </a:t>
            </a:r>
            <a:r>
              <a:rPr lang="en-US" b="1" dirty="0" smtClean="0"/>
              <a:t>11-37%</a:t>
            </a:r>
            <a:r>
              <a:rPr lang="en-US" dirty="0" smtClean="0"/>
              <a:t> of cases of familial hematologic malignancy who are suspected to have an underlying predisposition</a:t>
            </a:r>
          </a:p>
          <a:p>
            <a:pPr marL="342900" indent="-342900">
              <a:buFont typeface="Arial" panose="020B0604020202020204" pitchFamily="34" charset="0"/>
              <a:buChar char="•"/>
            </a:pPr>
            <a:r>
              <a:rPr lang="en-US" dirty="0" smtClean="0"/>
              <a:t>2016 revision to the World Health Organization’s classification of myeloid neoplasms included the addition of germline predispositions, </a:t>
            </a:r>
          </a:p>
          <a:p>
            <a:pPr marL="515938" lvl="1" indent="-342900"/>
            <a:r>
              <a:rPr lang="en-US" dirty="0" smtClean="0"/>
              <a:t>New </a:t>
            </a:r>
            <a:r>
              <a:rPr lang="en-US" dirty="0" smtClean="0"/>
              <a:t>classification catapulted germline predisposition syndromes into </a:t>
            </a:r>
            <a:r>
              <a:rPr lang="en-US" dirty="0" smtClean="0"/>
              <a:t>routine practice </a:t>
            </a:r>
            <a:r>
              <a:rPr lang="en-US" dirty="0" smtClean="0"/>
              <a:t>of hematology-oncologists </a:t>
            </a:r>
            <a:r>
              <a:rPr lang="en-US" dirty="0" smtClean="0"/>
              <a:t>&amp; hematopathologists</a:t>
            </a:r>
          </a:p>
          <a:p>
            <a:pPr marL="515938" lvl="1" indent="-342900"/>
            <a:r>
              <a:rPr lang="en-US" dirty="0" smtClean="0"/>
              <a:t>Awareness </a:t>
            </a:r>
            <a:r>
              <a:rPr lang="en-US" dirty="0" smtClean="0"/>
              <a:t>and consideration of these syndromes among genetic counselors and hereditary cancer experts is considerably lacking</a:t>
            </a:r>
          </a:p>
          <a:p>
            <a:r>
              <a:rPr lang="en-US" dirty="0" smtClean="0"/>
              <a:t/>
            </a:r>
            <a:br>
              <a:rPr lang="en-US" dirty="0" smtClean="0"/>
            </a:br>
            <a:endParaRPr lang="en-US" dirty="0" smtClean="0"/>
          </a:p>
          <a:p>
            <a:endParaRPr lang="en-US" sz="1400" dirty="0" smtClean="0"/>
          </a:p>
        </p:txBody>
      </p:sp>
      <p:sp>
        <p:nvSpPr>
          <p:cNvPr id="3" name="Title 2"/>
          <p:cNvSpPr>
            <a:spLocks noGrp="1"/>
          </p:cNvSpPr>
          <p:nvPr>
            <p:ph type="title"/>
          </p:nvPr>
        </p:nvSpPr>
        <p:spPr>
          <a:xfrm>
            <a:off x="411481" y="784235"/>
            <a:ext cx="8321040" cy="678564"/>
          </a:xfrm>
        </p:spPr>
        <p:txBody>
          <a:bodyPr/>
          <a:lstStyle/>
          <a:p>
            <a:r>
              <a:rPr lang="en-US" dirty="0" smtClean="0"/>
              <a:t>Incidence of germline predispositions in MDS/AML</a:t>
            </a:r>
            <a:endParaRPr lang="en-US" dirty="0"/>
          </a:p>
        </p:txBody>
      </p:sp>
      <p:sp>
        <p:nvSpPr>
          <p:cNvPr id="4" name="Slide Number Placeholder 3"/>
          <p:cNvSpPr>
            <a:spLocks noGrp="1"/>
          </p:cNvSpPr>
          <p:nvPr>
            <p:ph type="sldNum" sz="quarter" idx="11"/>
          </p:nvPr>
        </p:nvSpPr>
        <p:spPr/>
        <p:txBody>
          <a:bodyPr/>
          <a:lstStyle/>
          <a:p>
            <a:fld id="{CC041753-90EA-4E44-9BB8-633978F3CCC4}" type="slidenum">
              <a:rPr lang="en-US" smtClean="0"/>
              <a:pPr/>
              <a:t>14</a:t>
            </a:fld>
            <a:endParaRPr lang="en-US" dirty="0"/>
          </a:p>
        </p:txBody>
      </p:sp>
      <p:sp>
        <p:nvSpPr>
          <p:cNvPr id="6" name="TextBox 5"/>
          <p:cNvSpPr txBox="1"/>
          <p:nvPr/>
        </p:nvSpPr>
        <p:spPr>
          <a:xfrm>
            <a:off x="233916" y="6494026"/>
            <a:ext cx="8498605" cy="369332"/>
          </a:xfrm>
          <a:prstGeom prst="rect">
            <a:avLst/>
          </a:prstGeom>
          <a:noFill/>
        </p:spPr>
        <p:txBody>
          <a:bodyPr wrap="square" lIns="0" tIns="0" rIns="0" bIns="0" rtlCol="0">
            <a:spAutoFit/>
          </a:bodyPr>
          <a:lstStyle/>
          <a:p>
            <a:pPr>
              <a:spcBef>
                <a:spcPts val="1200"/>
              </a:spcBef>
              <a:buClr>
                <a:schemeClr val="tx1"/>
              </a:buClr>
            </a:pPr>
            <a:r>
              <a:rPr lang="en-US" sz="1200" dirty="0"/>
              <a:t>Holme et al. </a:t>
            </a:r>
            <a:r>
              <a:rPr lang="en-US" sz="1200" i="1" dirty="0"/>
              <a:t>Br J Haematol </a:t>
            </a:r>
            <a:r>
              <a:rPr lang="en-US" sz="1200" dirty="0" smtClean="0"/>
              <a:t>2012; </a:t>
            </a:r>
            <a:r>
              <a:rPr lang="en-US" sz="1200" dirty="0"/>
              <a:t>DiNardo et al. </a:t>
            </a:r>
            <a:r>
              <a:rPr lang="en-US" sz="1200" i="1" dirty="0"/>
              <a:t>Clin Lymphoma Myeloma Leuk</a:t>
            </a:r>
            <a:r>
              <a:rPr lang="en-US" sz="1200" dirty="0"/>
              <a:t> </a:t>
            </a:r>
            <a:r>
              <a:rPr lang="en-US" sz="1200" dirty="0" smtClean="0"/>
              <a:t>2016; </a:t>
            </a:r>
            <a:r>
              <a:rPr lang="en-US" sz="1200" dirty="0"/>
              <a:t>Churpek et al. </a:t>
            </a:r>
            <a:r>
              <a:rPr lang="en-US" sz="1200" i="1" dirty="0"/>
              <a:t>Blood</a:t>
            </a:r>
            <a:r>
              <a:rPr lang="en-US" sz="1200" dirty="0"/>
              <a:t> 2015</a:t>
            </a:r>
            <a:r>
              <a:rPr lang="en-US" sz="1200" dirty="0" smtClean="0"/>
              <a:t>. Arber et al. </a:t>
            </a:r>
            <a:r>
              <a:rPr lang="en-US" sz="1200" i="1" dirty="0" smtClean="0"/>
              <a:t>Blood</a:t>
            </a:r>
            <a:r>
              <a:rPr lang="en-US" sz="1200" dirty="0" smtClean="0"/>
              <a:t> 2016.</a:t>
            </a:r>
            <a:endParaRPr lang="en-US" sz="1200" dirty="0"/>
          </a:p>
        </p:txBody>
      </p:sp>
    </p:spTree>
    <p:extLst>
      <p:ext uri="{BB962C8B-B14F-4D97-AF65-F5344CB8AC3E}">
        <p14:creationId xmlns:p14="http://schemas.microsoft.com/office/powerpoint/2010/main" val="1635243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type="tbl" idx="1"/>
          </p:nvPr>
        </p:nvPicPr>
        <p:blipFill rotWithShape="1">
          <a:blip r:embed="rId3">
            <a:extLst>
              <a:ext uri="{28A0092B-C50C-407E-A947-70E740481C1C}">
                <a14:useLocalDpi xmlns:a14="http://schemas.microsoft.com/office/drawing/2010/main" val="0"/>
              </a:ext>
            </a:extLst>
          </a:blip>
          <a:srcRect l="1458" t="5228" b="11956"/>
          <a:stretch/>
        </p:blipFill>
        <p:spPr bwMode="auto">
          <a:xfrm>
            <a:off x="228600" y="310056"/>
            <a:ext cx="8756374" cy="5503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6400800"/>
            <a:ext cx="3163186" cy="276999"/>
          </a:xfrm>
          <a:prstGeom prst="rect">
            <a:avLst/>
          </a:prstGeom>
          <a:noFill/>
        </p:spPr>
        <p:txBody>
          <a:bodyPr wrap="square" rtlCol="0">
            <a:spAutoFit/>
          </a:bodyPr>
          <a:lstStyle/>
          <a:p>
            <a:r>
              <a:rPr lang="en-US" sz="1200" dirty="0" smtClean="0"/>
              <a:t>DiNardo CD. </a:t>
            </a:r>
            <a:r>
              <a:rPr lang="en-US" sz="1200" i="1" dirty="0" smtClean="0"/>
              <a:t>Cancer</a:t>
            </a:r>
            <a:r>
              <a:rPr lang="en-US" sz="1200" dirty="0" smtClean="0"/>
              <a:t> 2018.</a:t>
            </a:r>
            <a:endParaRPr lang="en-US" sz="1200" dirty="0"/>
          </a:p>
        </p:txBody>
      </p:sp>
    </p:spTree>
    <p:extLst>
      <p:ext uri="{BB962C8B-B14F-4D97-AF65-F5344CB8AC3E}">
        <p14:creationId xmlns:p14="http://schemas.microsoft.com/office/powerpoint/2010/main" val="3054865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flags for patients </a:t>
            </a:r>
            <a:r>
              <a:rPr lang="en-US" u="sng" dirty="0" smtClean="0"/>
              <a:t>with FHX of heme malignancy</a:t>
            </a:r>
            <a:endParaRPr lang="en-US" u="sng" dirty="0"/>
          </a:p>
        </p:txBody>
      </p:sp>
      <p:sp>
        <p:nvSpPr>
          <p:cNvPr id="3" name="Slide Number Placeholder 2"/>
          <p:cNvSpPr>
            <a:spLocks noGrp="1"/>
          </p:cNvSpPr>
          <p:nvPr>
            <p:ph type="sldNum" sz="quarter" idx="10"/>
          </p:nvPr>
        </p:nvSpPr>
        <p:spPr/>
        <p:txBody>
          <a:bodyPr/>
          <a:lstStyle/>
          <a:p>
            <a:fld id="{CC041753-90EA-4E44-9BB8-633978F3CCC4}" type="slidenum">
              <a:rPr lang="en-US" smtClean="0"/>
              <a:pPr/>
              <a:t>16</a:t>
            </a:fld>
            <a:endParaRPr lang="en-US" dirty="0"/>
          </a:p>
        </p:txBody>
      </p:sp>
      <p:sp>
        <p:nvSpPr>
          <p:cNvPr id="5" name="Content Placeholder 4"/>
          <p:cNvSpPr>
            <a:spLocks noGrp="1"/>
          </p:cNvSpPr>
          <p:nvPr>
            <p:ph sz="quarter" idx="12"/>
          </p:nvPr>
        </p:nvSpPr>
        <p:spPr>
          <a:xfrm>
            <a:off x="411141" y="1371601"/>
            <a:ext cx="8321042" cy="5161042"/>
          </a:xfrm>
        </p:spPr>
        <p:txBody>
          <a:bodyPr/>
          <a:lstStyle/>
          <a:p>
            <a:pPr marL="342900" indent="-342900">
              <a:buFont typeface="Arial" panose="020B0604020202020204" pitchFamily="34" charset="0"/>
              <a:buChar char="•"/>
            </a:pPr>
            <a:r>
              <a:rPr lang="en-US" sz="2000" b="1" dirty="0" smtClean="0"/>
              <a:t>≥2 FDR/SDRs diagnosed with hematologic malignancy</a:t>
            </a:r>
          </a:p>
          <a:p>
            <a:pPr marL="458788" lvl="1" indent="-285750"/>
            <a:r>
              <a:rPr lang="en-US" dirty="0" smtClean="0"/>
              <a:t>Attempt to determine acute versus chronic, MDS</a:t>
            </a:r>
          </a:p>
          <a:p>
            <a:pPr marL="458788" lvl="1" indent="-285750"/>
            <a:r>
              <a:rPr lang="en-US" dirty="0" smtClean="0"/>
              <a:t>For lymphoma, attempt to determine Hodgkin’s versus Non-Hodgkin’s </a:t>
            </a:r>
          </a:p>
          <a:p>
            <a:pPr marL="285750" indent="-285750">
              <a:buFont typeface="Arial" panose="020B0604020202020204" pitchFamily="34" charset="0"/>
              <a:buChar char="•"/>
            </a:pPr>
            <a:r>
              <a:rPr lang="en-US" sz="2000" b="1" dirty="0" smtClean="0"/>
              <a:t>Aggregation of acute leukemia in closely related relatives</a:t>
            </a:r>
          </a:p>
          <a:p>
            <a:pPr marL="630238" lvl="2" indent="-285750"/>
            <a:r>
              <a:rPr lang="en-US" sz="1800" dirty="0" smtClean="0"/>
              <a:t>Aggregation of MDS/AML ± thrombocytopenia is more likely to be hereditary</a:t>
            </a:r>
          </a:p>
          <a:p>
            <a:pPr marL="285750" indent="-285750">
              <a:buFont typeface="Arial" panose="020B0604020202020204" pitchFamily="34" charset="0"/>
              <a:buChar char="•"/>
            </a:pPr>
            <a:r>
              <a:rPr lang="en-US" sz="2000" b="1" dirty="0" smtClean="0"/>
              <a:t>Family history of heme malignancy &amp; head/neck/anogenital squamous cell carcinoma</a:t>
            </a:r>
          </a:p>
          <a:p>
            <a:pPr marL="285750" indent="-285750" algn="ctr"/>
            <a:endParaRPr lang="en-US" dirty="0" smtClean="0"/>
          </a:p>
          <a:p>
            <a:pPr marL="285750" indent="-285750" algn="ctr"/>
            <a:r>
              <a:rPr lang="en-US" dirty="0" smtClean="0"/>
              <a:t>The more homogenous the leukemia diagnoses in the family history, the </a:t>
            </a:r>
            <a:r>
              <a:rPr lang="en-US" u="sng" dirty="0" smtClean="0"/>
              <a:t>higher</a:t>
            </a:r>
            <a:r>
              <a:rPr lang="en-US" dirty="0" smtClean="0"/>
              <a:t> the yield of genetic testing.</a:t>
            </a:r>
          </a:p>
          <a:p>
            <a:pPr marL="285750" indent="-285750" algn="ctr"/>
            <a:r>
              <a:rPr lang="en-US" dirty="0" smtClean="0"/>
              <a:t>The more heterogeneous the leukemia diagnoses in the family history, the </a:t>
            </a:r>
            <a:r>
              <a:rPr lang="en-US" u="sng" dirty="0" smtClean="0"/>
              <a:t>lower</a:t>
            </a:r>
            <a:r>
              <a:rPr lang="en-US" dirty="0" smtClean="0"/>
              <a:t> the yield of genetic testing. </a:t>
            </a:r>
          </a:p>
          <a:p>
            <a:pPr marL="458788" lvl="1" indent="-285750"/>
            <a:endParaRPr lang="en-US" dirty="0"/>
          </a:p>
        </p:txBody>
      </p:sp>
      <p:pic>
        <p:nvPicPr>
          <p:cNvPr id="6" name="Picture 5" descr="Clipart - Al with &lt;strong&gt;red flag&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5900" y="1175587"/>
            <a:ext cx="1044439" cy="2011760"/>
          </a:xfrm>
          <a:prstGeom prst="rect">
            <a:avLst/>
          </a:prstGeom>
        </p:spPr>
      </p:pic>
      <p:sp>
        <p:nvSpPr>
          <p:cNvPr id="7" name="Rectangle 6"/>
          <p:cNvSpPr/>
          <p:nvPr/>
        </p:nvSpPr>
        <p:spPr bwMode="gray">
          <a:xfrm>
            <a:off x="308344" y="4990922"/>
            <a:ext cx="8424178" cy="1541721"/>
          </a:xfrm>
          <a:prstGeom prst="rect">
            <a:avLst/>
          </a:prstGeom>
          <a:noFill/>
          <a:ln w="28575" cap="flat">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1200"/>
              </a:spcBef>
            </a:pPr>
            <a:endParaRPr lang="en-US" sz="2000" dirty="0" smtClean="0"/>
          </a:p>
        </p:txBody>
      </p:sp>
      <p:pic>
        <p:nvPicPr>
          <p:cNvPr id="8" name="Picture 7" descr="The IPKat: Friday fantasi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4460" y="4063762"/>
            <a:ext cx="876638" cy="841573"/>
          </a:xfrm>
          <a:prstGeom prst="rect">
            <a:avLst/>
          </a:prstGeom>
        </p:spPr>
      </p:pic>
    </p:spTree>
    <p:extLst>
      <p:ext uri="{BB962C8B-B14F-4D97-AF65-F5344CB8AC3E}">
        <p14:creationId xmlns:p14="http://schemas.microsoft.com/office/powerpoint/2010/main" val="380041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 differentiate acute vs. chronic leukemia</a:t>
            </a:r>
            <a:br>
              <a:rPr lang="en-US" dirty="0"/>
            </a:br>
            <a:endParaRPr lang="en-US" dirty="0"/>
          </a:p>
        </p:txBody>
      </p:sp>
      <p:sp>
        <p:nvSpPr>
          <p:cNvPr id="4" name="Slide Number Placeholder 3"/>
          <p:cNvSpPr>
            <a:spLocks noGrp="1"/>
          </p:cNvSpPr>
          <p:nvPr>
            <p:ph type="sldNum" sz="quarter" idx="11"/>
          </p:nvPr>
        </p:nvSpPr>
        <p:spPr/>
        <p:txBody>
          <a:bodyPr/>
          <a:lstStyle/>
          <a:p>
            <a:fld id="{CC041753-90EA-4E44-9BB8-633978F3CCC4}" type="slidenum">
              <a:rPr lang="en-US" smtClean="0"/>
              <a:pPr/>
              <a:t>17</a:t>
            </a:fld>
            <a:endParaRPr lang="en-US" dirty="0"/>
          </a:p>
        </p:txBody>
      </p:sp>
      <p:sp>
        <p:nvSpPr>
          <p:cNvPr id="6" name="Content Placeholder 2"/>
          <p:cNvSpPr>
            <a:spLocks noGrp="1"/>
          </p:cNvSpPr>
          <p:nvPr>
            <p:ph sz="quarter" idx="13"/>
          </p:nvPr>
        </p:nvSpPr>
        <p:spPr>
          <a:xfrm>
            <a:off x="411481" y="1286540"/>
            <a:ext cx="8321040" cy="5022820"/>
          </a:xfrm>
        </p:spPr>
        <p:txBody>
          <a:bodyPr>
            <a:normAutofit lnSpcReduction="10000"/>
          </a:bodyPr>
          <a:lstStyle/>
          <a:p>
            <a:pPr marL="0" lvl="1" indent="0">
              <a:buNone/>
            </a:pPr>
            <a:r>
              <a:rPr lang="en-US" dirty="0" smtClean="0"/>
              <a:t>Did </a:t>
            </a:r>
            <a:r>
              <a:rPr lang="en-US" dirty="0" smtClean="0"/>
              <a:t>the relative…</a:t>
            </a:r>
          </a:p>
          <a:p>
            <a:pPr lvl="2"/>
            <a:r>
              <a:rPr lang="en-US" dirty="0" smtClean="0"/>
              <a:t> have to receive treatment while in the hospital? (</a:t>
            </a:r>
            <a:r>
              <a:rPr lang="en-US" i="1" dirty="0" smtClean="0"/>
              <a:t>acute</a:t>
            </a:r>
            <a:r>
              <a:rPr lang="en-US" dirty="0" smtClean="0"/>
              <a:t>)</a:t>
            </a:r>
          </a:p>
          <a:p>
            <a:pPr lvl="2"/>
            <a:r>
              <a:rPr lang="en-US" dirty="0" smtClean="0"/>
              <a:t>require supportive transfusions of blood or platelets (</a:t>
            </a:r>
            <a:r>
              <a:rPr lang="en-US" i="1" dirty="0" smtClean="0"/>
              <a:t>MDS or acute</a:t>
            </a:r>
            <a:r>
              <a:rPr lang="en-US" dirty="0" smtClean="0"/>
              <a:t>)</a:t>
            </a:r>
          </a:p>
          <a:p>
            <a:pPr lvl="2"/>
            <a:r>
              <a:rPr lang="en-US" dirty="0" smtClean="0"/>
              <a:t>have a stem cell/bone marrow transplant from a family member or unrelated donor? (</a:t>
            </a:r>
            <a:r>
              <a:rPr lang="en-US" i="1" dirty="0" smtClean="0"/>
              <a:t>likely</a:t>
            </a:r>
            <a:r>
              <a:rPr lang="en-US" dirty="0" smtClean="0"/>
              <a:t> </a:t>
            </a:r>
            <a:r>
              <a:rPr lang="en-US" i="1" dirty="0" smtClean="0"/>
              <a:t>acute leukemia</a:t>
            </a:r>
            <a:r>
              <a:rPr lang="en-US" dirty="0" smtClean="0"/>
              <a:t>)</a:t>
            </a:r>
          </a:p>
          <a:p>
            <a:pPr lvl="2"/>
            <a:r>
              <a:rPr lang="en-US" dirty="0" smtClean="0"/>
              <a:t>die of leukemia or complications of leukemia (typically infection) shortly after diagnosis?  (</a:t>
            </a:r>
            <a:r>
              <a:rPr lang="en-US" i="1" dirty="0" smtClean="0"/>
              <a:t>likely acute</a:t>
            </a:r>
            <a:r>
              <a:rPr lang="en-US" dirty="0" smtClean="0"/>
              <a:t>)</a:t>
            </a:r>
          </a:p>
          <a:p>
            <a:pPr lvl="2"/>
            <a:r>
              <a:rPr lang="en-US" dirty="0" smtClean="0"/>
              <a:t>have a diagnosis of leukemia under age 50? (</a:t>
            </a:r>
            <a:r>
              <a:rPr lang="en-US" i="1" dirty="0" smtClean="0"/>
              <a:t>likely to be acute, childhood leukemia are almost always acute</a:t>
            </a:r>
            <a:r>
              <a:rPr lang="en-US" dirty="0" smtClean="0"/>
              <a:t>)</a:t>
            </a:r>
          </a:p>
          <a:p>
            <a:pPr lvl="2"/>
            <a:r>
              <a:rPr lang="en-US" dirty="0" smtClean="0"/>
              <a:t>have problems with their blood counts prior to leukemia (i.e. low WBC count, low platelets)? (</a:t>
            </a:r>
            <a:r>
              <a:rPr lang="en-US" i="1" dirty="0" smtClean="0"/>
              <a:t>screen for antecedent cytopenias</a:t>
            </a:r>
            <a:r>
              <a:rPr lang="en-US" dirty="0" smtClean="0"/>
              <a:t>)</a:t>
            </a:r>
          </a:p>
          <a:p>
            <a:pPr lvl="2"/>
            <a:r>
              <a:rPr lang="en-US" dirty="0" smtClean="0"/>
              <a:t>have easy bruising, bleeding, or require platelet transfusions (often after giving birth or after surgery)? (</a:t>
            </a:r>
            <a:r>
              <a:rPr lang="en-US" i="1" dirty="0" smtClean="0"/>
              <a:t>screen for thrombocytopenia</a:t>
            </a:r>
            <a:r>
              <a:rPr lang="en-US" dirty="0"/>
              <a:t>) </a:t>
            </a:r>
            <a:endParaRPr lang="en-US" dirty="0" smtClean="0"/>
          </a:p>
          <a:p>
            <a:pPr lvl="2"/>
            <a:r>
              <a:rPr lang="en-US" dirty="0"/>
              <a:t>have a stem cell/bone marrow transplant from themselves? (</a:t>
            </a:r>
            <a:r>
              <a:rPr lang="en-US" i="1" dirty="0"/>
              <a:t>lymphoma</a:t>
            </a:r>
            <a:r>
              <a:rPr lang="en-US" dirty="0" smtClean="0"/>
              <a:t>)</a:t>
            </a:r>
          </a:p>
          <a:p>
            <a:pPr lvl="2"/>
            <a:r>
              <a:rPr lang="en-US" dirty="0" smtClean="0"/>
              <a:t>take </a:t>
            </a:r>
            <a:r>
              <a:rPr lang="en-US" dirty="0"/>
              <a:t>medicine by mouth to treat the leukemia over a long period of time? (</a:t>
            </a:r>
            <a:r>
              <a:rPr lang="en-US" i="1" dirty="0"/>
              <a:t>chronic</a:t>
            </a:r>
            <a:r>
              <a:rPr lang="en-US" dirty="0"/>
              <a:t>)</a:t>
            </a:r>
          </a:p>
          <a:p>
            <a:pPr lvl="2"/>
            <a:endParaRPr lang="en-US" dirty="0" smtClean="0"/>
          </a:p>
          <a:p>
            <a:pPr lvl="1"/>
            <a:endParaRPr lang="en-US" dirty="0" smtClean="0"/>
          </a:p>
        </p:txBody>
      </p:sp>
    </p:spTree>
    <p:extLst>
      <p:ext uri="{BB962C8B-B14F-4D97-AF65-F5344CB8AC3E}">
        <p14:creationId xmlns:p14="http://schemas.microsoft.com/office/powerpoint/2010/main" val="372838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Hereditary hematologic malignancy syndromes in practice</a:t>
            </a:r>
            <a:endParaRPr lang="en-US" dirty="0"/>
          </a:p>
        </p:txBody>
      </p:sp>
      <p:sp>
        <p:nvSpPr>
          <p:cNvPr id="3" name="Slide Number Placeholder 2"/>
          <p:cNvSpPr>
            <a:spLocks noGrp="1"/>
          </p:cNvSpPr>
          <p:nvPr>
            <p:ph type="sldNum" sz="quarter" idx="10"/>
          </p:nvPr>
        </p:nvSpPr>
        <p:spPr/>
        <p:txBody>
          <a:bodyPr/>
          <a:lstStyle/>
          <a:p>
            <a:fld id="{CC041753-90EA-4E44-9BB8-633978F3CCC4}" type="slidenum">
              <a:rPr lang="en-US" smtClean="0"/>
              <a:pPr/>
              <a:t>18</a:t>
            </a:fld>
            <a:endParaRPr lang="en-US" dirty="0"/>
          </a:p>
        </p:txBody>
      </p:sp>
    </p:spTree>
    <p:extLst>
      <p:ext uri="{BB962C8B-B14F-4D97-AF65-F5344CB8AC3E}">
        <p14:creationId xmlns:p14="http://schemas.microsoft.com/office/powerpoint/2010/main" val="979121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C041753-90EA-4E44-9BB8-633978F3CCC4}" type="slidenum">
              <a:rPr lang="en-US" smtClean="0"/>
              <a:pPr/>
              <a:t>19</a:t>
            </a:fld>
            <a:endParaRPr lang="en-US" dirty="0"/>
          </a:p>
        </p:txBody>
      </p:sp>
      <p:pic>
        <p:nvPicPr>
          <p:cNvPr id="6" name="Content Placeholder 5"/>
          <p:cNvPicPr>
            <a:picLocks noGrp="1" noChangeAspect="1"/>
          </p:cNvPicPr>
          <p:nvPr>
            <p:ph sz="quarter" idx="13"/>
          </p:nvPr>
        </p:nvPicPr>
        <p:blipFill>
          <a:blip r:embed="rId2"/>
          <a:stretch>
            <a:fillRect/>
          </a:stretch>
        </p:blipFill>
        <p:spPr>
          <a:xfrm>
            <a:off x="-178755" y="1389451"/>
            <a:ext cx="9653581" cy="4338687"/>
          </a:xfrm>
          <a:prstGeom prst="rect">
            <a:avLst/>
          </a:prstGeom>
        </p:spPr>
      </p:pic>
    </p:spTree>
    <p:extLst>
      <p:ext uri="{BB962C8B-B14F-4D97-AF65-F5344CB8AC3E}">
        <p14:creationId xmlns:p14="http://schemas.microsoft.com/office/powerpoint/2010/main" val="1064288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815D0A0-FAC4-4E99-BA6C-3463FB84D20B" descr="D815D0A0-FAC4-4E99-BA6C-3463FB84D20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58" t="25041" r="21033" b="8552"/>
          <a:stretch/>
        </p:blipFill>
        <p:spPr bwMode="auto">
          <a:xfrm>
            <a:off x="1801578" y="1038226"/>
            <a:ext cx="5723172" cy="483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2781300" y="4600576"/>
            <a:ext cx="1552575" cy="128540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p:cNvSpPr txBox="1"/>
          <p:nvPr/>
        </p:nvSpPr>
        <p:spPr>
          <a:xfrm>
            <a:off x="178674" y="6545685"/>
            <a:ext cx="7598979" cy="184666"/>
          </a:xfrm>
          <a:prstGeom prst="rect">
            <a:avLst/>
          </a:prstGeom>
          <a:noFill/>
        </p:spPr>
        <p:txBody>
          <a:bodyPr wrap="square" lIns="0" tIns="0" rIns="0" bIns="0" rtlCol="0">
            <a:spAutoFit/>
          </a:bodyPr>
          <a:lstStyle/>
          <a:p>
            <a:pPr>
              <a:spcBef>
                <a:spcPts val="1200"/>
              </a:spcBef>
              <a:buClr>
                <a:schemeClr val="tx1"/>
              </a:buClr>
            </a:pPr>
            <a:r>
              <a:rPr lang="en-US" sz="1200" dirty="0" smtClean="0">
                <a:cs typeface="Arial"/>
              </a:rPr>
              <a:t>Slide courtesy of Kayla Hamilton, MS, CGC, St. Jude Children’s Hospital</a:t>
            </a:r>
          </a:p>
        </p:txBody>
      </p:sp>
      <p:sp>
        <p:nvSpPr>
          <p:cNvPr id="3" name="TextBox 2"/>
          <p:cNvSpPr txBox="1"/>
          <p:nvPr/>
        </p:nvSpPr>
        <p:spPr>
          <a:xfrm>
            <a:off x="757526" y="1065990"/>
            <a:ext cx="3010268" cy="369332"/>
          </a:xfrm>
          <a:prstGeom prst="rect">
            <a:avLst/>
          </a:prstGeom>
          <a:noFill/>
        </p:spPr>
        <p:txBody>
          <a:bodyPr wrap="square" lIns="0" tIns="0" rIns="0" bIns="0" rtlCol="0">
            <a:spAutoFit/>
          </a:bodyPr>
          <a:lstStyle/>
          <a:p>
            <a:pPr>
              <a:spcBef>
                <a:spcPts val="1200"/>
              </a:spcBef>
              <a:buClr>
                <a:schemeClr val="tx1"/>
              </a:buClr>
            </a:pPr>
            <a:r>
              <a:rPr lang="en-US" sz="2400" dirty="0" smtClean="0">
                <a:latin typeface="Arial" panose="020B0604020202020204" pitchFamily="34" charset="0"/>
                <a:cs typeface="Arial" panose="020B0604020202020204" pitchFamily="34" charset="0"/>
              </a:rPr>
              <a:t>2005</a:t>
            </a:r>
          </a:p>
        </p:txBody>
      </p:sp>
    </p:spTree>
    <p:extLst>
      <p:ext uri="{BB962C8B-B14F-4D97-AF65-F5344CB8AC3E}">
        <p14:creationId xmlns:p14="http://schemas.microsoft.com/office/powerpoint/2010/main" val="791026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Gene: </a:t>
            </a:r>
            <a:r>
              <a:rPr lang="en-US" i="1" dirty="0" smtClean="0"/>
              <a:t>RUNX1</a:t>
            </a:r>
            <a:br>
              <a:rPr lang="en-US" i="1" dirty="0" smtClean="0"/>
            </a:br>
            <a:r>
              <a:rPr lang="en-US" dirty="0" smtClean="0"/>
              <a:t>Autosomal </a:t>
            </a:r>
            <a:r>
              <a:rPr lang="en-US" dirty="0"/>
              <a:t>dominant</a:t>
            </a:r>
          </a:p>
          <a:p>
            <a:r>
              <a:rPr lang="en-US" dirty="0"/>
              <a:t>~99% patients </a:t>
            </a:r>
            <a:r>
              <a:rPr lang="en-US" dirty="0" smtClean="0"/>
              <a:t>have thrombocytopenia, </a:t>
            </a:r>
            <a:r>
              <a:rPr lang="en-US" dirty="0"/>
              <a:t>mild bleeding propensity</a:t>
            </a:r>
          </a:p>
          <a:p>
            <a:r>
              <a:rPr lang="en-US" dirty="0"/>
              <a:t>Increased risk for MDS, AML, T-cell ALL: 35-40% (lifetime)</a:t>
            </a:r>
          </a:p>
          <a:p>
            <a:pPr lvl="1"/>
            <a:r>
              <a:rPr lang="en-US" dirty="0"/>
              <a:t>Average age of onset: 33y (range: 6-76y)</a:t>
            </a:r>
          </a:p>
          <a:p>
            <a:r>
              <a:rPr lang="en-US" dirty="0"/>
              <a:t>Prevalence: unknown</a:t>
            </a:r>
          </a:p>
          <a:p>
            <a:pPr lvl="1"/>
            <a:r>
              <a:rPr lang="en-US" dirty="0" smtClean="0"/>
              <a:t>30-40 </a:t>
            </a:r>
            <a:r>
              <a:rPr lang="en-US" dirty="0"/>
              <a:t>families described in literature to date</a:t>
            </a:r>
          </a:p>
          <a:p>
            <a:r>
              <a:rPr lang="en-US" dirty="0"/>
              <a:t>Related SCT donors who carry the familial mutation should </a:t>
            </a:r>
            <a:r>
              <a:rPr lang="en-US" u="sng" dirty="0"/>
              <a:t>not</a:t>
            </a:r>
            <a:r>
              <a:rPr lang="en-US" dirty="0"/>
              <a:t> be utilized as stem cell donors due to increased risk for SCT complications including slow engraftment or failure to engraft, early relapse, donor-derived leukemia</a:t>
            </a:r>
          </a:p>
          <a:p>
            <a:endParaRPr lang="en-US" dirty="0"/>
          </a:p>
        </p:txBody>
      </p:sp>
      <p:sp>
        <p:nvSpPr>
          <p:cNvPr id="3" name="Title 2"/>
          <p:cNvSpPr>
            <a:spLocks noGrp="1"/>
          </p:cNvSpPr>
          <p:nvPr>
            <p:ph type="title"/>
          </p:nvPr>
        </p:nvSpPr>
        <p:spPr/>
        <p:txBody>
          <a:bodyPr/>
          <a:lstStyle/>
          <a:p>
            <a:r>
              <a:rPr lang="en-US" dirty="0" smtClean="0"/>
              <a:t>Familial Platelet Disorder with propensity to myeloid malignancies (FPD/AML)</a:t>
            </a:r>
            <a:endParaRPr lang="en-US" dirty="0"/>
          </a:p>
        </p:txBody>
      </p:sp>
      <p:sp>
        <p:nvSpPr>
          <p:cNvPr id="4" name="Slide Number Placeholder 3"/>
          <p:cNvSpPr>
            <a:spLocks noGrp="1"/>
          </p:cNvSpPr>
          <p:nvPr>
            <p:ph type="sldNum" sz="quarter" idx="11"/>
          </p:nvPr>
        </p:nvSpPr>
        <p:spPr/>
        <p:txBody>
          <a:bodyPr/>
          <a:lstStyle/>
          <a:p>
            <a:fld id="{CC041753-90EA-4E44-9BB8-633978F3CCC4}" type="slidenum">
              <a:rPr lang="en-US" smtClean="0"/>
              <a:pPr/>
              <a:t>20</a:t>
            </a:fld>
            <a:endParaRPr lang="en-US" dirty="0"/>
          </a:p>
        </p:txBody>
      </p:sp>
      <p:sp>
        <p:nvSpPr>
          <p:cNvPr id="5" name="TextBox 4"/>
          <p:cNvSpPr txBox="1"/>
          <p:nvPr/>
        </p:nvSpPr>
        <p:spPr>
          <a:xfrm>
            <a:off x="202018" y="6616684"/>
            <a:ext cx="8835655" cy="184666"/>
          </a:xfrm>
          <a:prstGeom prst="rect">
            <a:avLst/>
          </a:prstGeom>
          <a:noFill/>
        </p:spPr>
        <p:txBody>
          <a:bodyPr wrap="square" lIns="0" tIns="0" rIns="0" bIns="0" rtlCol="0">
            <a:spAutoFit/>
          </a:bodyPr>
          <a:lstStyle/>
          <a:p>
            <a:pPr>
              <a:spcBef>
                <a:spcPts val="1200"/>
              </a:spcBef>
              <a:buClr>
                <a:schemeClr val="tx1"/>
              </a:buClr>
            </a:pPr>
            <a:r>
              <a:rPr lang="en-US" sz="1200" dirty="0" smtClean="0">
                <a:cs typeface="Arial"/>
              </a:rPr>
              <a:t>Song et al. </a:t>
            </a:r>
            <a:r>
              <a:rPr lang="en-US" sz="1200" i="1" dirty="0" smtClean="0">
                <a:cs typeface="Arial"/>
              </a:rPr>
              <a:t>Nat Genet</a:t>
            </a:r>
            <a:r>
              <a:rPr lang="en-US" sz="1200" dirty="0">
                <a:cs typeface="Arial"/>
              </a:rPr>
              <a:t> </a:t>
            </a:r>
            <a:r>
              <a:rPr lang="en-US" sz="1200" dirty="0" smtClean="0">
                <a:cs typeface="Arial"/>
              </a:rPr>
              <a:t>1999; Owen et al. </a:t>
            </a:r>
            <a:r>
              <a:rPr lang="en-US" sz="1200" i="1" dirty="0" smtClean="0">
                <a:cs typeface="Arial"/>
              </a:rPr>
              <a:t>Blood</a:t>
            </a:r>
            <a:r>
              <a:rPr lang="en-US" sz="1200" dirty="0" smtClean="0">
                <a:cs typeface="Arial"/>
              </a:rPr>
              <a:t> 2008; Preudhomme et al. </a:t>
            </a:r>
            <a:r>
              <a:rPr lang="en-US" sz="1200" i="1" dirty="0" smtClean="0">
                <a:cs typeface="Arial"/>
              </a:rPr>
              <a:t>Blood</a:t>
            </a:r>
            <a:r>
              <a:rPr lang="en-US" sz="1200" dirty="0" smtClean="0">
                <a:cs typeface="Arial"/>
              </a:rPr>
              <a:t> 2009; Liew et al. </a:t>
            </a:r>
            <a:r>
              <a:rPr lang="en-US" sz="1200" i="1" dirty="0" smtClean="0">
                <a:cs typeface="Arial"/>
              </a:rPr>
              <a:t>Haematologica</a:t>
            </a:r>
            <a:r>
              <a:rPr lang="en-US" sz="1200" dirty="0" smtClean="0">
                <a:cs typeface="Arial"/>
              </a:rPr>
              <a:t> 2011.</a:t>
            </a:r>
          </a:p>
        </p:txBody>
      </p:sp>
    </p:spTree>
    <p:extLst>
      <p:ext uri="{BB962C8B-B14F-4D97-AF65-F5344CB8AC3E}">
        <p14:creationId xmlns:p14="http://schemas.microsoft.com/office/powerpoint/2010/main" val="2177957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11481" y="2154621"/>
            <a:ext cx="8321040" cy="3888827"/>
          </a:xfrm>
        </p:spPr>
        <p:txBody>
          <a:bodyPr/>
          <a:lstStyle/>
          <a:p>
            <a:pPr marL="342900" indent="-342900">
              <a:buFont typeface="Arial" panose="020B0604020202020204" pitchFamily="34" charset="0"/>
              <a:buChar char="•"/>
            </a:pPr>
            <a:r>
              <a:rPr lang="en-US" dirty="0" smtClean="0"/>
              <a:t>Outcomes of HSCT using affected (mutation +) matched related donors (MRD) are suboptimal</a:t>
            </a:r>
          </a:p>
          <a:p>
            <a:pPr marL="342900" indent="-342900">
              <a:buFont typeface="Arial" panose="020B0604020202020204" pitchFamily="34" charset="0"/>
              <a:buChar char="•"/>
            </a:pPr>
            <a:r>
              <a:rPr lang="en-US" dirty="0" smtClean="0"/>
              <a:t>In familial MDS/AML families, HSCT complications include:</a:t>
            </a:r>
          </a:p>
          <a:p>
            <a:pPr marL="515938" lvl="1" indent="-342900"/>
            <a:r>
              <a:rPr lang="en-US" dirty="0" smtClean="0"/>
              <a:t>Slow and incomplete engraftment</a:t>
            </a:r>
          </a:p>
          <a:p>
            <a:pPr marL="515938" lvl="1" indent="-342900"/>
            <a:r>
              <a:rPr lang="en-US" dirty="0" smtClean="0"/>
              <a:t>Failed engraftment</a:t>
            </a:r>
          </a:p>
          <a:p>
            <a:pPr marL="515938" lvl="1" indent="-342900"/>
            <a:r>
              <a:rPr lang="en-US" dirty="0" smtClean="0"/>
              <a:t>Early relapse</a:t>
            </a:r>
          </a:p>
          <a:p>
            <a:pPr marL="515938" lvl="1" indent="-342900"/>
            <a:r>
              <a:rPr lang="en-US" dirty="0" smtClean="0"/>
              <a:t>EBV-associated Lymphoproliferative disorders</a:t>
            </a:r>
          </a:p>
          <a:p>
            <a:pPr marL="515938" lvl="1" indent="-342900"/>
            <a:r>
              <a:rPr lang="en-US" dirty="0" smtClean="0"/>
              <a:t>Donor-derived leukemia</a:t>
            </a:r>
          </a:p>
        </p:txBody>
      </p:sp>
      <p:sp>
        <p:nvSpPr>
          <p:cNvPr id="3" name="Title 2"/>
          <p:cNvSpPr>
            <a:spLocks noGrp="1"/>
          </p:cNvSpPr>
          <p:nvPr>
            <p:ph type="title"/>
          </p:nvPr>
        </p:nvSpPr>
        <p:spPr>
          <a:xfrm>
            <a:off x="411481" y="685799"/>
            <a:ext cx="8321040" cy="1342697"/>
          </a:xfrm>
        </p:spPr>
        <p:txBody>
          <a:bodyPr/>
          <a:lstStyle/>
          <a:p>
            <a:r>
              <a:rPr lang="en-US" dirty="0" smtClean="0"/>
              <a:t>Hematopoietic stem </a:t>
            </a:r>
            <a:r>
              <a:rPr lang="en-US" dirty="0"/>
              <a:t>c</a:t>
            </a:r>
            <a:r>
              <a:rPr lang="en-US" dirty="0" smtClean="0"/>
              <a:t>ell </a:t>
            </a:r>
            <a:r>
              <a:rPr lang="en-US" dirty="0"/>
              <a:t>t</a:t>
            </a:r>
            <a:r>
              <a:rPr lang="en-US" dirty="0" smtClean="0"/>
              <a:t>ransplant (HSCT) considerations for </a:t>
            </a:r>
            <a:r>
              <a:rPr lang="en-US" i="1" dirty="0" smtClean="0"/>
              <a:t>RUNX1</a:t>
            </a:r>
            <a:r>
              <a:rPr lang="en-US" dirty="0" smtClean="0"/>
              <a:t> families &amp; other single-gene MDS/AML predisposition syndromes</a:t>
            </a:r>
            <a:endParaRPr lang="en-US" i="1" dirty="0"/>
          </a:p>
        </p:txBody>
      </p:sp>
      <p:sp>
        <p:nvSpPr>
          <p:cNvPr id="4" name="Slide Number Placeholder 3"/>
          <p:cNvSpPr>
            <a:spLocks noGrp="1"/>
          </p:cNvSpPr>
          <p:nvPr>
            <p:ph type="sldNum" sz="quarter" idx="11"/>
          </p:nvPr>
        </p:nvSpPr>
        <p:spPr/>
        <p:txBody>
          <a:bodyPr/>
          <a:lstStyle/>
          <a:p>
            <a:fld id="{CC041753-90EA-4E44-9BB8-633978F3CCC4}" type="slidenum">
              <a:rPr lang="en-US" smtClean="0"/>
              <a:pPr/>
              <a:t>21</a:t>
            </a:fld>
            <a:endParaRPr lang="en-US" dirty="0"/>
          </a:p>
        </p:txBody>
      </p:sp>
      <p:sp>
        <p:nvSpPr>
          <p:cNvPr id="6" name="TextBox 5"/>
          <p:cNvSpPr txBox="1"/>
          <p:nvPr/>
        </p:nvSpPr>
        <p:spPr>
          <a:xfrm>
            <a:off x="273269" y="6442841"/>
            <a:ext cx="6127531" cy="215444"/>
          </a:xfrm>
          <a:prstGeom prst="rect">
            <a:avLst/>
          </a:prstGeom>
          <a:noFill/>
        </p:spPr>
        <p:txBody>
          <a:bodyPr wrap="square" lIns="0" tIns="0" rIns="0" bIns="0" rtlCol="0">
            <a:spAutoFit/>
          </a:bodyPr>
          <a:lstStyle/>
          <a:p>
            <a:pPr>
              <a:spcBef>
                <a:spcPts val="1200"/>
              </a:spcBef>
              <a:buClr>
                <a:schemeClr val="tx1"/>
              </a:buClr>
            </a:pPr>
            <a:r>
              <a:rPr lang="en-US" sz="1400" dirty="0" smtClean="0">
                <a:cs typeface="Arial"/>
              </a:rPr>
              <a:t>Buijs et al. </a:t>
            </a:r>
            <a:r>
              <a:rPr lang="en-US" sz="1400" i="1" dirty="0" smtClean="0">
                <a:cs typeface="Arial"/>
              </a:rPr>
              <a:t>Blood</a:t>
            </a:r>
            <a:r>
              <a:rPr lang="en-US" sz="1400" dirty="0" smtClean="0">
                <a:cs typeface="Arial"/>
              </a:rPr>
              <a:t>. 2001; Owen et al. </a:t>
            </a:r>
            <a:r>
              <a:rPr lang="en-US" sz="1400" i="1" dirty="0" smtClean="0">
                <a:cs typeface="Arial"/>
              </a:rPr>
              <a:t>Blood</a:t>
            </a:r>
            <a:r>
              <a:rPr lang="en-US" sz="1400" dirty="0" smtClean="0">
                <a:cs typeface="Arial"/>
              </a:rPr>
              <a:t>. 2008. </a:t>
            </a:r>
          </a:p>
        </p:txBody>
      </p:sp>
    </p:spTree>
    <p:extLst>
      <p:ext uri="{BB962C8B-B14F-4D97-AF65-F5344CB8AC3E}">
        <p14:creationId xmlns:p14="http://schemas.microsoft.com/office/powerpoint/2010/main" val="3073563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C041753-90EA-4E44-9BB8-633978F3CCC4}" type="slidenum">
              <a:rPr lang="en-US" smtClean="0"/>
              <a:pPr/>
              <a:t>22</a:t>
            </a:fld>
            <a:endParaRPr lang="en-US" dirty="0"/>
          </a:p>
        </p:txBody>
      </p:sp>
      <p:pic>
        <p:nvPicPr>
          <p:cNvPr id="4" name="Picture 3"/>
          <p:cNvPicPr>
            <a:picLocks noChangeAspect="1"/>
          </p:cNvPicPr>
          <p:nvPr/>
        </p:nvPicPr>
        <p:blipFill>
          <a:blip r:embed="rId2"/>
          <a:stretch>
            <a:fillRect/>
          </a:stretch>
        </p:blipFill>
        <p:spPr>
          <a:xfrm>
            <a:off x="2280745" y="1319212"/>
            <a:ext cx="4177205" cy="4672984"/>
          </a:xfrm>
          <a:prstGeom prst="rect">
            <a:avLst/>
          </a:prstGeom>
        </p:spPr>
      </p:pic>
    </p:spTree>
    <p:extLst>
      <p:ext uri="{BB962C8B-B14F-4D97-AF65-F5344CB8AC3E}">
        <p14:creationId xmlns:p14="http://schemas.microsoft.com/office/powerpoint/2010/main" val="3332759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C041753-90EA-4E44-9BB8-633978F3CCC4}" type="slidenum">
              <a:rPr lang="en-US" smtClean="0"/>
              <a:pPr/>
              <a:t>23</a:t>
            </a:fld>
            <a:endParaRPr lang="en-US" dirty="0"/>
          </a:p>
        </p:txBody>
      </p:sp>
      <p:pic>
        <p:nvPicPr>
          <p:cNvPr id="4" name="Picture 3"/>
          <p:cNvPicPr>
            <a:picLocks noChangeAspect="1"/>
          </p:cNvPicPr>
          <p:nvPr/>
        </p:nvPicPr>
        <p:blipFill>
          <a:blip r:embed="rId2"/>
          <a:stretch>
            <a:fillRect/>
          </a:stretch>
        </p:blipFill>
        <p:spPr>
          <a:xfrm>
            <a:off x="119062" y="985837"/>
            <a:ext cx="8905875" cy="4886325"/>
          </a:xfrm>
          <a:prstGeom prst="rect">
            <a:avLst/>
          </a:prstGeom>
        </p:spPr>
      </p:pic>
    </p:spTree>
    <p:extLst>
      <p:ext uri="{BB962C8B-B14F-4D97-AF65-F5344CB8AC3E}">
        <p14:creationId xmlns:p14="http://schemas.microsoft.com/office/powerpoint/2010/main" val="1168734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11481" y="1243373"/>
            <a:ext cx="8321040" cy="5061734"/>
          </a:xfrm>
        </p:spPr>
        <p:txBody>
          <a:bodyPr/>
          <a:lstStyle/>
          <a:p>
            <a:r>
              <a:rPr lang="en-US" dirty="0"/>
              <a:t>Gene: </a:t>
            </a:r>
            <a:r>
              <a:rPr lang="en-US" i="1" dirty="0" smtClean="0"/>
              <a:t>GATA2</a:t>
            </a:r>
            <a:br>
              <a:rPr lang="en-US" i="1" dirty="0" smtClean="0"/>
            </a:br>
            <a:r>
              <a:rPr lang="en-US" dirty="0" smtClean="0"/>
              <a:t>Autosomal </a:t>
            </a:r>
            <a:r>
              <a:rPr lang="en-US" dirty="0"/>
              <a:t>dominant </a:t>
            </a:r>
          </a:p>
          <a:p>
            <a:r>
              <a:rPr lang="en-US" dirty="0"/>
              <a:t>Two syndromic presentations (can overlap):</a:t>
            </a:r>
          </a:p>
          <a:p>
            <a:pPr lvl="1"/>
            <a:r>
              <a:rPr lang="en-US" dirty="0"/>
              <a:t>Primary lymphedema, sensorineural deafness, cutaneous warts, low T-cell ratio, MDS/AL</a:t>
            </a:r>
          </a:p>
          <a:p>
            <a:pPr lvl="1"/>
            <a:r>
              <a:rPr lang="en-US" dirty="0"/>
              <a:t>MonoMac syndrome– dendritic cell, monocyte, NK cell deficiencies with atypical mycobacterial infections, pulmonary alveolar proteinosis, MDS/AL predisposition</a:t>
            </a:r>
          </a:p>
          <a:p>
            <a:r>
              <a:rPr lang="en-US" dirty="0"/>
              <a:t>Lifetime risk of 70% for MDS/AML, mean </a:t>
            </a:r>
            <a:r>
              <a:rPr lang="en-US" dirty="0" smtClean="0"/>
              <a:t>age: </a:t>
            </a:r>
            <a:r>
              <a:rPr lang="en-US" dirty="0"/>
              <a:t>29 </a:t>
            </a:r>
            <a:r>
              <a:rPr lang="en-US" dirty="0" smtClean="0"/>
              <a:t>years</a:t>
            </a:r>
            <a:r>
              <a:rPr lang="en-US" dirty="0"/>
              <a:t>	</a:t>
            </a:r>
          </a:p>
          <a:p>
            <a:pPr lvl="1"/>
            <a:r>
              <a:rPr lang="en-US" dirty="0"/>
              <a:t>4/12 (33%) and 4/27 (15%) of familial MDS/AML cases in small </a:t>
            </a:r>
            <a:r>
              <a:rPr lang="en-US" dirty="0" smtClean="0"/>
              <a:t>series</a:t>
            </a:r>
          </a:p>
          <a:p>
            <a:pPr lvl="1"/>
            <a:r>
              <a:rPr lang="en-US" dirty="0" smtClean="0"/>
              <a:t>Up to 75% of monosomy 7 AML cases in adolescents </a:t>
            </a:r>
          </a:p>
          <a:p>
            <a:endParaRPr lang="en-US" dirty="0"/>
          </a:p>
        </p:txBody>
      </p:sp>
      <p:sp>
        <p:nvSpPr>
          <p:cNvPr id="3" name="Title 2"/>
          <p:cNvSpPr>
            <a:spLocks noGrp="1"/>
          </p:cNvSpPr>
          <p:nvPr>
            <p:ph type="title"/>
          </p:nvPr>
        </p:nvSpPr>
        <p:spPr/>
        <p:txBody>
          <a:bodyPr/>
          <a:lstStyle/>
          <a:p>
            <a:r>
              <a:rPr lang="en-US" i="1" dirty="0" smtClean="0"/>
              <a:t>GATA2</a:t>
            </a:r>
            <a:r>
              <a:rPr lang="en-US" dirty="0" smtClean="0"/>
              <a:t> deficiency</a:t>
            </a:r>
            <a:endParaRPr lang="en-US" i="1" dirty="0"/>
          </a:p>
        </p:txBody>
      </p:sp>
      <p:sp>
        <p:nvSpPr>
          <p:cNvPr id="4" name="Slide Number Placeholder 3"/>
          <p:cNvSpPr>
            <a:spLocks noGrp="1"/>
          </p:cNvSpPr>
          <p:nvPr>
            <p:ph type="sldNum" sz="quarter" idx="11"/>
          </p:nvPr>
        </p:nvSpPr>
        <p:spPr/>
        <p:txBody>
          <a:bodyPr/>
          <a:lstStyle/>
          <a:p>
            <a:fld id="{CC041753-90EA-4E44-9BB8-633978F3CCC4}" type="slidenum">
              <a:rPr lang="en-US" smtClean="0"/>
              <a:pPr/>
              <a:t>24</a:t>
            </a:fld>
            <a:endParaRPr lang="en-US" dirty="0"/>
          </a:p>
        </p:txBody>
      </p:sp>
      <p:sp>
        <p:nvSpPr>
          <p:cNvPr id="5" name="TextBox 4"/>
          <p:cNvSpPr txBox="1"/>
          <p:nvPr/>
        </p:nvSpPr>
        <p:spPr>
          <a:xfrm>
            <a:off x="191387" y="6585467"/>
            <a:ext cx="8771860" cy="184666"/>
          </a:xfrm>
          <a:prstGeom prst="rect">
            <a:avLst/>
          </a:prstGeom>
          <a:noFill/>
        </p:spPr>
        <p:txBody>
          <a:bodyPr wrap="square" lIns="0" tIns="0" rIns="0" bIns="0" rtlCol="0">
            <a:spAutoFit/>
          </a:bodyPr>
          <a:lstStyle/>
          <a:p>
            <a:pPr>
              <a:spcBef>
                <a:spcPts val="1200"/>
              </a:spcBef>
              <a:buClr>
                <a:schemeClr val="tx1"/>
              </a:buClr>
            </a:pPr>
            <a:r>
              <a:rPr lang="en-US" sz="1200" dirty="0" smtClean="0">
                <a:cs typeface="Arial"/>
              </a:rPr>
              <a:t>Spinner et al. </a:t>
            </a:r>
            <a:r>
              <a:rPr lang="en-US" sz="1200" i="1" dirty="0" smtClean="0">
                <a:cs typeface="Arial"/>
              </a:rPr>
              <a:t>Blood </a:t>
            </a:r>
            <a:r>
              <a:rPr lang="en-US" sz="1200" dirty="0" smtClean="0">
                <a:cs typeface="Arial"/>
              </a:rPr>
              <a:t>2014; Dickinson et al. </a:t>
            </a:r>
            <a:r>
              <a:rPr lang="en-US" sz="1200" i="1" dirty="0" smtClean="0">
                <a:cs typeface="Arial"/>
              </a:rPr>
              <a:t>Blood</a:t>
            </a:r>
            <a:r>
              <a:rPr lang="en-US" sz="1200" dirty="0" smtClean="0">
                <a:cs typeface="Arial"/>
              </a:rPr>
              <a:t> 2014; West et al. </a:t>
            </a:r>
            <a:r>
              <a:rPr lang="en-US" sz="1200" i="1" dirty="0" smtClean="0">
                <a:cs typeface="Arial"/>
              </a:rPr>
              <a:t>Haematologica</a:t>
            </a:r>
            <a:r>
              <a:rPr lang="en-US" sz="1200" dirty="0" smtClean="0">
                <a:cs typeface="Arial"/>
              </a:rPr>
              <a:t> 2014.</a:t>
            </a:r>
          </a:p>
        </p:txBody>
      </p:sp>
    </p:spTree>
    <p:extLst>
      <p:ext uri="{BB962C8B-B14F-4D97-AF65-F5344CB8AC3E}">
        <p14:creationId xmlns:p14="http://schemas.microsoft.com/office/powerpoint/2010/main" val="3771832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274044" y="1447800"/>
            <a:ext cx="4374156" cy="434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228600" y="609600"/>
            <a:ext cx="8229600" cy="609600"/>
          </a:xfrm>
        </p:spPr>
        <p:txBody>
          <a:bodyPr>
            <a:normAutofit/>
          </a:bodyPr>
          <a:lstStyle/>
          <a:p>
            <a:r>
              <a:rPr lang="en-US" b="1" dirty="0" smtClean="0"/>
              <a:t>Features of GATA2 Syndrome</a:t>
            </a:r>
            <a:endParaRPr lang="en-US" b="1" dirty="0"/>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914400"/>
            <a:ext cx="3505200" cy="58963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228600" y="6400800"/>
            <a:ext cx="2819400" cy="338554"/>
          </a:xfrm>
          <a:prstGeom prst="rect">
            <a:avLst/>
          </a:prstGeom>
          <a:noFill/>
        </p:spPr>
        <p:txBody>
          <a:bodyPr wrap="square" rtlCol="0">
            <a:spAutoFit/>
          </a:bodyPr>
          <a:lstStyle/>
          <a:p>
            <a:r>
              <a:rPr lang="en-US" sz="1600" dirty="0" smtClean="0"/>
              <a:t>Spinner et al, Blood 2014</a:t>
            </a:r>
            <a:endParaRPr lang="en-US" sz="1600" dirty="0"/>
          </a:p>
        </p:txBody>
      </p:sp>
    </p:spTree>
    <p:extLst>
      <p:ext uri="{BB962C8B-B14F-4D97-AF65-F5344CB8AC3E}">
        <p14:creationId xmlns:p14="http://schemas.microsoft.com/office/powerpoint/2010/main" val="248670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C041753-90EA-4E44-9BB8-633978F3CCC4}" type="slidenum">
              <a:rPr lang="en-US" smtClean="0"/>
              <a:pPr/>
              <a:t>26</a:t>
            </a:fld>
            <a:endParaRPr lang="en-US" dirty="0"/>
          </a:p>
        </p:txBody>
      </p:sp>
      <p:pic>
        <p:nvPicPr>
          <p:cNvPr id="4" name="Picture 3"/>
          <p:cNvPicPr>
            <a:picLocks noChangeAspect="1"/>
          </p:cNvPicPr>
          <p:nvPr/>
        </p:nvPicPr>
        <p:blipFill>
          <a:blip r:embed="rId2"/>
          <a:stretch>
            <a:fillRect/>
          </a:stretch>
        </p:blipFill>
        <p:spPr>
          <a:xfrm>
            <a:off x="2738437" y="1076325"/>
            <a:ext cx="3667125" cy="4705350"/>
          </a:xfrm>
          <a:prstGeom prst="rect">
            <a:avLst/>
          </a:prstGeom>
        </p:spPr>
      </p:pic>
    </p:spTree>
    <p:extLst>
      <p:ext uri="{BB962C8B-B14F-4D97-AF65-F5344CB8AC3E}">
        <p14:creationId xmlns:p14="http://schemas.microsoft.com/office/powerpoint/2010/main" val="1659617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11481" y="956930"/>
            <a:ext cx="8321040" cy="5639459"/>
          </a:xfrm>
        </p:spPr>
        <p:txBody>
          <a:bodyPr/>
          <a:lstStyle/>
          <a:p>
            <a:pPr marL="342900" indent="-342900">
              <a:buFont typeface="Arial" panose="020B0604020202020204" pitchFamily="34" charset="0"/>
              <a:buChar char="•"/>
            </a:pPr>
            <a:r>
              <a:rPr lang="en-US" i="1" dirty="0" smtClean="0"/>
              <a:t>DDX41</a:t>
            </a:r>
            <a:r>
              <a:rPr lang="en-US" dirty="0" smtClean="0"/>
              <a:t> (DEAD/H-box helicase) involved in pre-mRNA splicing</a:t>
            </a:r>
            <a:endParaRPr lang="en-US" dirty="0"/>
          </a:p>
          <a:p>
            <a:pPr lvl="1"/>
            <a:r>
              <a:rPr lang="en-US" dirty="0" smtClean="0"/>
              <a:t>Lifetime risk of high-grade myeloid neoplasms estimated between 20-30%, estimated to account for ~1-2% all MDS/AML patients</a:t>
            </a:r>
          </a:p>
          <a:p>
            <a:pPr lvl="1"/>
            <a:r>
              <a:rPr lang="en-US" dirty="0" smtClean="0"/>
              <a:t>Average age of diagnosis: 61 years, overlaps with </a:t>
            </a:r>
            <a:r>
              <a:rPr lang="en-US" i="1" dirty="0" smtClean="0"/>
              <a:t>de novo</a:t>
            </a:r>
            <a:r>
              <a:rPr lang="en-US" dirty="0" smtClean="0"/>
              <a:t> AML</a:t>
            </a:r>
          </a:p>
          <a:p>
            <a:pPr lvl="1"/>
            <a:r>
              <a:rPr lang="en-US" dirty="0" smtClean="0"/>
              <a:t>Several recurrent germline mutations have been described, notably p.D140fs, often seen with a recurrent somatic “hit”, p.R525H on the second allele</a:t>
            </a:r>
          </a:p>
          <a:p>
            <a:pPr lvl="1"/>
            <a:endParaRPr lang="en-US" dirty="0"/>
          </a:p>
          <a:p>
            <a:pPr lvl="1"/>
            <a:endParaRPr lang="en-US" dirty="0" smtClean="0"/>
          </a:p>
          <a:p>
            <a:pPr lvl="1"/>
            <a:endParaRPr lang="en-US" dirty="0"/>
          </a:p>
          <a:p>
            <a:pPr lvl="1"/>
            <a:endParaRPr lang="en-US" dirty="0" smtClean="0"/>
          </a:p>
          <a:p>
            <a:pPr lvl="1"/>
            <a:endParaRPr lang="en-US" dirty="0"/>
          </a:p>
          <a:p>
            <a:pPr lvl="2"/>
            <a:r>
              <a:rPr lang="en-US" dirty="0" smtClean="0"/>
              <a:t>Myeloid malignancies in </a:t>
            </a:r>
            <a:r>
              <a:rPr lang="en-US" i="1" dirty="0" smtClean="0"/>
              <a:t>DDX41</a:t>
            </a:r>
            <a:r>
              <a:rPr lang="en-US" dirty="0"/>
              <a:t>+</a:t>
            </a:r>
            <a:r>
              <a:rPr lang="en-US" dirty="0" smtClean="0"/>
              <a:t> carriers show increased response rate to lenalidomide</a:t>
            </a:r>
            <a:r>
              <a:rPr lang="en-US" dirty="0"/>
              <a:t> </a:t>
            </a:r>
            <a:r>
              <a:rPr lang="en-US" dirty="0" smtClean="0"/>
              <a:t>with or without del(5q)</a:t>
            </a:r>
          </a:p>
          <a:p>
            <a:pPr lvl="2"/>
            <a:r>
              <a:rPr lang="en-US" dirty="0" smtClean="0"/>
              <a:t>At least two reported cases of donor-derived leukemia following MRD-SCT in </a:t>
            </a:r>
            <a:r>
              <a:rPr lang="en-US" i="1" dirty="0" smtClean="0"/>
              <a:t>DDX41+</a:t>
            </a:r>
            <a:r>
              <a:rPr lang="en-US" dirty="0" smtClean="0"/>
              <a:t> families</a:t>
            </a:r>
          </a:p>
          <a:p>
            <a:endParaRPr lang="en-US" dirty="0"/>
          </a:p>
        </p:txBody>
      </p:sp>
      <p:sp>
        <p:nvSpPr>
          <p:cNvPr id="3" name="Title 2"/>
          <p:cNvSpPr>
            <a:spLocks noGrp="1"/>
          </p:cNvSpPr>
          <p:nvPr>
            <p:ph type="title"/>
          </p:nvPr>
        </p:nvSpPr>
        <p:spPr>
          <a:xfrm>
            <a:off x="411481" y="542419"/>
            <a:ext cx="8321040" cy="414511"/>
          </a:xfrm>
        </p:spPr>
        <p:txBody>
          <a:bodyPr/>
          <a:lstStyle/>
          <a:p>
            <a:r>
              <a:rPr lang="en-US" i="1" dirty="0" smtClean="0"/>
              <a:t>DDX41</a:t>
            </a:r>
            <a:r>
              <a:rPr lang="en-US" dirty="0" smtClean="0"/>
              <a:t>-related familial AML</a:t>
            </a:r>
            <a:endParaRPr lang="en-US" i="1" dirty="0"/>
          </a:p>
        </p:txBody>
      </p:sp>
      <p:sp>
        <p:nvSpPr>
          <p:cNvPr id="4" name="Slide Number Placeholder 3"/>
          <p:cNvSpPr>
            <a:spLocks noGrp="1"/>
          </p:cNvSpPr>
          <p:nvPr>
            <p:ph type="sldNum" sz="quarter" idx="11"/>
          </p:nvPr>
        </p:nvSpPr>
        <p:spPr/>
        <p:txBody>
          <a:bodyPr/>
          <a:lstStyle/>
          <a:p>
            <a:fld id="{CC041753-90EA-4E44-9BB8-633978F3CCC4}" type="slidenum">
              <a:rPr lang="en-US" smtClean="0"/>
              <a:pPr/>
              <a:t>27</a:t>
            </a:fld>
            <a:endParaRPr lang="en-US" dirty="0"/>
          </a:p>
        </p:txBody>
      </p:sp>
      <p:sp>
        <p:nvSpPr>
          <p:cNvPr id="5" name="TextBox 4"/>
          <p:cNvSpPr txBox="1"/>
          <p:nvPr/>
        </p:nvSpPr>
        <p:spPr>
          <a:xfrm>
            <a:off x="148856" y="6596390"/>
            <a:ext cx="6783572" cy="523220"/>
          </a:xfrm>
          <a:prstGeom prst="rect">
            <a:avLst/>
          </a:prstGeom>
          <a:noFill/>
        </p:spPr>
        <p:txBody>
          <a:bodyPr wrap="square" lIns="0" tIns="0" rIns="0" bIns="0" rtlCol="0">
            <a:spAutoFit/>
          </a:bodyPr>
          <a:lstStyle/>
          <a:p>
            <a:r>
              <a:rPr lang="en-US" sz="1200" dirty="0" smtClean="0"/>
              <a:t>Polprasert et al. </a:t>
            </a:r>
            <a:r>
              <a:rPr lang="en-US" sz="1200" i="1" dirty="0" smtClean="0"/>
              <a:t>Cancer Cell </a:t>
            </a:r>
            <a:r>
              <a:rPr lang="en-US" sz="1200" dirty="0" smtClean="0"/>
              <a:t>2015; Kobayashi </a:t>
            </a:r>
            <a:r>
              <a:rPr lang="en-US" sz="1200" dirty="0"/>
              <a:t>et al. </a:t>
            </a:r>
            <a:r>
              <a:rPr lang="en-US" sz="1200" i="1" dirty="0"/>
              <a:t>Leukemia </a:t>
            </a:r>
            <a:r>
              <a:rPr lang="en-US" sz="1200" dirty="0" smtClean="0"/>
              <a:t>2017; Berger </a:t>
            </a:r>
            <a:r>
              <a:rPr lang="en-US" sz="1200" dirty="0"/>
              <a:t>et al. </a:t>
            </a:r>
            <a:r>
              <a:rPr lang="en-US" sz="1200" i="1" dirty="0"/>
              <a:t>Leukemia</a:t>
            </a:r>
            <a:r>
              <a:rPr lang="en-US" sz="1200" dirty="0"/>
              <a:t> 2017.</a:t>
            </a:r>
          </a:p>
          <a:p>
            <a:pPr>
              <a:spcBef>
                <a:spcPts val="1200"/>
              </a:spcBef>
              <a:buClr>
                <a:schemeClr val="tx1"/>
              </a:buClr>
            </a:pPr>
            <a:endParaRPr lang="en-US" sz="1200" dirty="0" smtClean="0">
              <a:cs typeface="Arial"/>
            </a:endParaRPr>
          </a:p>
        </p:txBody>
      </p:sp>
      <p:pic>
        <p:nvPicPr>
          <p:cNvPr id="8" name="Picture 2" descr="https://ars.els-cdn.com/content/image/1-s2.0-S0037196317300483-gr1_lr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2956" b="1"/>
          <a:stretch/>
        </p:blipFill>
        <p:spPr bwMode="auto">
          <a:xfrm>
            <a:off x="1329070" y="3327990"/>
            <a:ext cx="6059696" cy="19774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1941" y="3767828"/>
            <a:ext cx="1176670" cy="461665"/>
          </a:xfrm>
          <a:prstGeom prst="rect">
            <a:avLst/>
          </a:prstGeom>
          <a:noFill/>
        </p:spPr>
        <p:txBody>
          <a:bodyPr wrap="square" rtlCol="0">
            <a:spAutoFit/>
          </a:bodyPr>
          <a:lstStyle/>
          <a:p>
            <a:r>
              <a:rPr lang="en-US" sz="1200" dirty="0" smtClean="0">
                <a:solidFill>
                  <a:srgbClr val="C00000"/>
                </a:solidFill>
              </a:rPr>
              <a:t>GERMLINE</a:t>
            </a:r>
          </a:p>
          <a:p>
            <a:r>
              <a:rPr lang="en-US" sz="1200" dirty="0">
                <a:solidFill>
                  <a:srgbClr val="C00000"/>
                </a:solidFill>
              </a:rPr>
              <a:t> </a:t>
            </a:r>
            <a:r>
              <a:rPr lang="en-US" sz="1200" dirty="0" smtClean="0">
                <a:solidFill>
                  <a:srgbClr val="C00000"/>
                </a:solidFill>
              </a:rPr>
              <a:t>              →</a:t>
            </a:r>
          </a:p>
        </p:txBody>
      </p:sp>
      <p:sp>
        <p:nvSpPr>
          <p:cNvPr id="10" name="TextBox 9"/>
          <p:cNvSpPr txBox="1"/>
          <p:nvPr/>
        </p:nvSpPr>
        <p:spPr>
          <a:xfrm>
            <a:off x="281941" y="4882163"/>
            <a:ext cx="1453534" cy="276999"/>
          </a:xfrm>
          <a:prstGeom prst="rect">
            <a:avLst/>
          </a:prstGeom>
          <a:noFill/>
        </p:spPr>
        <p:txBody>
          <a:bodyPr wrap="square" rtlCol="0">
            <a:spAutoFit/>
          </a:bodyPr>
          <a:lstStyle/>
          <a:p>
            <a:r>
              <a:rPr lang="en-US" sz="1200" dirty="0" smtClean="0">
                <a:solidFill>
                  <a:srgbClr val="C00000"/>
                </a:solidFill>
              </a:rPr>
              <a:t>SOMATIC →</a:t>
            </a:r>
            <a:endParaRPr lang="en-US" sz="1200" dirty="0">
              <a:solidFill>
                <a:srgbClr val="C00000"/>
              </a:solidFill>
            </a:endParaRPr>
          </a:p>
        </p:txBody>
      </p:sp>
    </p:spTree>
    <p:extLst>
      <p:ext uri="{BB962C8B-B14F-4D97-AF65-F5344CB8AC3E}">
        <p14:creationId xmlns:p14="http://schemas.microsoft.com/office/powerpoint/2010/main" val="3145023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C041753-90EA-4E44-9BB8-633978F3CCC4}" type="slidenum">
              <a:rPr lang="en-US" smtClean="0"/>
              <a:pPr/>
              <a:t>28</a:t>
            </a:fld>
            <a:endParaRPr lang="en-US" dirty="0"/>
          </a:p>
        </p:txBody>
      </p:sp>
      <p:pic>
        <p:nvPicPr>
          <p:cNvPr id="6" name="Picture 5"/>
          <p:cNvPicPr>
            <a:picLocks noChangeAspect="1"/>
          </p:cNvPicPr>
          <p:nvPr/>
        </p:nvPicPr>
        <p:blipFill>
          <a:blip r:embed="rId2"/>
          <a:stretch>
            <a:fillRect/>
          </a:stretch>
        </p:blipFill>
        <p:spPr>
          <a:xfrm>
            <a:off x="2365057" y="1176337"/>
            <a:ext cx="4505325" cy="4505325"/>
          </a:xfrm>
          <a:prstGeom prst="rect">
            <a:avLst/>
          </a:prstGeom>
        </p:spPr>
      </p:pic>
    </p:spTree>
    <p:extLst>
      <p:ext uri="{BB962C8B-B14F-4D97-AF65-F5344CB8AC3E}">
        <p14:creationId xmlns:p14="http://schemas.microsoft.com/office/powerpoint/2010/main" val="3848772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C041753-90EA-4E44-9BB8-633978F3CCC4}" type="slidenum">
              <a:rPr lang="en-US" smtClean="0"/>
              <a:pPr/>
              <a:t>29</a:t>
            </a:fld>
            <a:endParaRPr lang="en-US" dirty="0"/>
          </a:p>
        </p:txBody>
      </p:sp>
      <p:pic>
        <p:nvPicPr>
          <p:cNvPr id="3" name="Picture 2"/>
          <p:cNvPicPr>
            <a:picLocks noChangeAspect="1"/>
          </p:cNvPicPr>
          <p:nvPr/>
        </p:nvPicPr>
        <p:blipFill>
          <a:blip r:embed="rId2"/>
          <a:stretch>
            <a:fillRect/>
          </a:stretch>
        </p:blipFill>
        <p:spPr>
          <a:xfrm>
            <a:off x="2279332" y="1189522"/>
            <a:ext cx="4676775" cy="4267200"/>
          </a:xfrm>
          <a:prstGeom prst="rect">
            <a:avLst/>
          </a:prstGeom>
        </p:spPr>
      </p:pic>
    </p:spTree>
    <p:extLst>
      <p:ext uri="{BB962C8B-B14F-4D97-AF65-F5344CB8AC3E}">
        <p14:creationId xmlns:p14="http://schemas.microsoft.com/office/powerpoint/2010/main" val="3421035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970952B-F92E-4E60-AABC-04E6ED74241C" descr="A970952B-F92E-4E60-AABC-04E6ED74241C"/>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88" t="24908" r="23468" b="8320"/>
          <a:stretch/>
        </p:blipFill>
        <p:spPr bwMode="auto">
          <a:xfrm>
            <a:off x="1714500" y="952500"/>
            <a:ext cx="5648325" cy="494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5133975" y="923925"/>
            <a:ext cx="1866900" cy="144780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p:cNvSpPr txBox="1"/>
          <p:nvPr/>
        </p:nvSpPr>
        <p:spPr>
          <a:xfrm>
            <a:off x="178674" y="6545685"/>
            <a:ext cx="7598979" cy="184666"/>
          </a:xfrm>
          <a:prstGeom prst="rect">
            <a:avLst/>
          </a:prstGeom>
          <a:noFill/>
        </p:spPr>
        <p:txBody>
          <a:bodyPr wrap="square" lIns="0" tIns="0" rIns="0" bIns="0" rtlCol="0">
            <a:spAutoFit/>
          </a:bodyPr>
          <a:lstStyle/>
          <a:p>
            <a:pPr>
              <a:spcBef>
                <a:spcPts val="1200"/>
              </a:spcBef>
              <a:buClr>
                <a:schemeClr val="tx1"/>
              </a:buClr>
            </a:pPr>
            <a:r>
              <a:rPr lang="en-US" sz="1200" dirty="0" smtClean="0">
                <a:cs typeface="Arial"/>
              </a:rPr>
              <a:t>Slide courtesy of Kayla Hamilton, MS, CGC, St. Jude Children’s Hospital</a:t>
            </a:r>
          </a:p>
        </p:txBody>
      </p:sp>
      <p:sp>
        <p:nvSpPr>
          <p:cNvPr id="3" name="TextBox 2"/>
          <p:cNvSpPr txBox="1"/>
          <p:nvPr/>
        </p:nvSpPr>
        <p:spPr>
          <a:xfrm>
            <a:off x="346842" y="912429"/>
            <a:ext cx="2921876" cy="615553"/>
          </a:xfrm>
          <a:prstGeom prst="rect">
            <a:avLst/>
          </a:prstGeom>
          <a:noFill/>
        </p:spPr>
        <p:txBody>
          <a:bodyPr wrap="square" lIns="0" tIns="0" rIns="0" bIns="0" rtlCol="0">
            <a:spAutoFit/>
          </a:bodyPr>
          <a:lstStyle/>
          <a:p>
            <a:pPr>
              <a:spcBef>
                <a:spcPts val="1200"/>
              </a:spcBef>
              <a:buClr>
                <a:schemeClr val="tx1"/>
              </a:buClr>
            </a:pPr>
            <a:r>
              <a:rPr lang="en-US" sz="2000" dirty="0" smtClean="0">
                <a:latin typeface="Arial" panose="020B0604020202020204" pitchFamily="34" charset="0"/>
                <a:cs typeface="Arial" panose="020B0604020202020204" pitchFamily="34" charset="0"/>
              </a:rPr>
              <a:t>Three years later… (2008) </a:t>
            </a:r>
          </a:p>
        </p:txBody>
      </p:sp>
    </p:spTree>
    <p:extLst>
      <p:ext uri="{BB962C8B-B14F-4D97-AF65-F5344CB8AC3E}">
        <p14:creationId xmlns:p14="http://schemas.microsoft.com/office/powerpoint/2010/main" val="2349385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11481" y="1268670"/>
            <a:ext cx="8321040" cy="5248521"/>
          </a:xfrm>
        </p:spPr>
        <p:txBody>
          <a:bodyPr/>
          <a:lstStyle/>
          <a:p>
            <a:pPr marL="342900" indent="-342900">
              <a:buFont typeface="Arial" panose="020B0604020202020204" pitchFamily="34" charset="0"/>
              <a:buChar char="•"/>
            </a:pPr>
            <a:r>
              <a:rPr lang="en-US" sz="1800" dirty="0"/>
              <a:t>Telomere </a:t>
            </a:r>
            <a:r>
              <a:rPr lang="en-US" sz="1800" dirty="0" smtClean="0"/>
              <a:t>biology </a:t>
            </a:r>
            <a:r>
              <a:rPr lang="en-US" sz="1800" dirty="0"/>
              <a:t>disorder associated with premature aging phenotype </a:t>
            </a:r>
            <a:endParaRPr lang="en-US" sz="1800" dirty="0" smtClean="0"/>
          </a:p>
          <a:p>
            <a:pPr marL="342900" indent="-342900">
              <a:buFont typeface="Arial" panose="020B0604020202020204" pitchFamily="34" charset="0"/>
              <a:buChar char="•"/>
            </a:pPr>
            <a:r>
              <a:rPr lang="en-US" sz="1800" dirty="0" smtClean="0"/>
              <a:t>Classic </a:t>
            </a:r>
            <a:r>
              <a:rPr lang="en-US" sz="1800" dirty="0"/>
              <a:t>triad: oral leukoplakia, reticular skin pigmentation, nail </a:t>
            </a:r>
            <a:r>
              <a:rPr lang="en-US" sz="1800" dirty="0" smtClean="0"/>
              <a:t>dystrophy, historically associated with pediatric-onset bone marrow failure (X-linked due to </a:t>
            </a:r>
            <a:r>
              <a:rPr lang="en-US" sz="1800" i="1" dirty="0" smtClean="0"/>
              <a:t>DKC1</a:t>
            </a:r>
            <a:r>
              <a:rPr lang="en-US" sz="1800" dirty="0" smtClean="0"/>
              <a:t>)</a:t>
            </a:r>
          </a:p>
          <a:p>
            <a:pPr marL="515938" lvl="1" indent="-342900"/>
            <a:r>
              <a:rPr lang="en-US" dirty="0" smtClean="0"/>
              <a:t>Recent studies reveal milder phenotype characterized by adult-onset familial MDS/AML with or without pulmonary or liver fibrosis, extending the spectrum of DC from primarily pediatric X-linked and AR condition to autosomal dominant cancer-predisposition syndrome</a:t>
            </a:r>
          </a:p>
          <a:p>
            <a:pPr marL="515938" lvl="1" indent="-342900"/>
            <a:r>
              <a:rPr lang="en-US" dirty="0" smtClean="0"/>
              <a:t>Risk of bone marrow failure, myeloid neoplasm, and/or squamous cell carcinoma estimated to be 50% by age 40</a:t>
            </a:r>
          </a:p>
          <a:p>
            <a:pPr marL="342900" indent="-342900"/>
            <a:r>
              <a:rPr lang="en-US" sz="1800" dirty="0" smtClean="0"/>
              <a:t>11 genes associated: </a:t>
            </a:r>
            <a:r>
              <a:rPr lang="en-US" sz="1800" b="1" i="1" dirty="0" smtClean="0"/>
              <a:t>TERT</a:t>
            </a:r>
            <a:r>
              <a:rPr lang="en-US" sz="1800" i="1" dirty="0" smtClean="0"/>
              <a:t>, </a:t>
            </a:r>
            <a:r>
              <a:rPr lang="en-US" sz="1800" b="1" i="1" dirty="0" smtClean="0"/>
              <a:t>TERC</a:t>
            </a:r>
            <a:r>
              <a:rPr lang="en-US" sz="1800" i="1" dirty="0" smtClean="0"/>
              <a:t>, </a:t>
            </a:r>
            <a:r>
              <a:rPr lang="en-US" sz="1800" b="1" i="1" dirty="0" smtClean="0"/>
              <a:t>RTEL1</a:t>
            </a:r>
            <a:r>
              <a:rPr lang="en-US" sz="1800" i="1" dirty="0" smtClean="0"/>
              <a:t>, CTC1, NOP10, NHP2, DKC1, PARN, ACD, WRAP53, TINF2</a:t>
            </a:r>
          </a:p>
          <a:p>
            <a:pPr marL="687388" lvl="2" indent="-342900"/>
            <a:r>
              <a:rPr lang="en-US" sz="1800" dirty="0" smtClean="0"/>
              <a:t>Autosomal dominant, autosomal recessive, and X-linked inheritance</a:t>
            </a:r>
          </a:p>
          <a:p>
            <a:pPr lvl="1"/>
            <a:r>
              <a:rPr lang="en-US" dirty="0" smtClean="0">
                <a:solidFill>
                  <a:schemeClr val="tx1">
                    <a:lumMod val="50000"/>
                  </a:schemeClr>
                </a:solidFill>
              </a:rPr>
              <a:t>Telomere </a:t>
            </a:r>
            <a:r>
              <a:rPr lang="en-US" dirty="0">
                <a:solidFill>
                  <a:schemeClr val="tx1">
                    <a:lumMod val="50000"/>
                  </a:schemeClr>
                </a:solidFill>
              </a:rPr>
              <a:t>length </a:t>
            </a:r>
            <a:r>
              <a:rPr lang="en-US" dirty="0" smtClean="0">
                <a:solidFill>
                  <a:schemeClr val="tx1">
                    <a:lumMod val="50000"/>
                  </a:schemeClr>
                </a:solidFill>
              </a:rPr>
              <a:t>analysis by flow-FISH </a:t>
            </a:r>
            <a:r>
              <a:rPr lang="en-US" dirty="0">
                <a:solidFill>
                  <a:schemeClr val="tx1">
                    <a:lumMod val="50000"/>
                  </a:schemeClr>
                </a:solidFill>
              </a:rPr>
              <a:t>is best diagnostic test (&lt;</a:t>
            </a:r>
            <a:r>
              <a:rPr lang="en-US" dirty="0" smtClean="0">
                <a:solidFill>
                  <a:schemeClr val="tx1">
                    <a:lumMod val="50000"/>
                  </a:schemeClr>
                </a:solidFill>
              </a:rPr>
              <a:t>1</a:t>
            </a:r>
            <a:r>
              <a:rPr lang="en-US" baseline="30000" dirty="0" smtClean="0">
                <a:solidFill>
                  <a:schemeClr val="tx1">
                    <a:lumMod val="50000"/>
                  </a:schemeClr>
                </a:solidFill>
              </a:rPr>
              <a:t>st</a:t>
            </a:r>
            <a:r>
              <a:rPr lang="en-US" dirty="0" smtClean="0">
                <a:solidFill>
                  <a:schemeClr val="tx1">
                    <a:lumMod val="50000"/>
                  </a:schemeClr>
                </a:solidFill>
              </a:rPr>
              <a:t> %ile </a:t>
            </a:r>
            <a:r>
              <a:rPr lang="en-US" dirty="0">
                <a:solidFill>
                  <a:schemeClr val="tx1">
                    <a:lumMod val="50000"/>
                  </a:schemeClr>
                </a:solidFill>
              </a:rPr>
              <a:t>compared </a:t>
            </a:r>
            <a:r>
              <a:rPr lang="en-US" dirty="0" smtClean="0">
                <a:solidFill>
                  <a:schemeClr val="tx1">
                    <a:lumMod val="50000"/>
                  </a:schemeClr>
                </a:solidFill>
              </a:rPr>
              <a:t>to age-matched controls)</a:t>
            </a:r>
            <a:endParaRPr lang="en-US" dirty="0"/>
          </a:p>
          <a:p>
            <a:endParaRPr lang="en-US" sz="1800" dirty="0"/>
          </a:p>
        </p:txBody>
      </p:sp>
      <p:sp>
        <p:nvSpPr>
          <p:cNvPr id="3" name="Title 2"/>
          <p:cNvSpPr>
            <a:spLocks noGrp="1"/>
          </p:cNvSpPr>
          <p:nvPr>
            <p:ph type="title"/>
          </p:nvPr>
        </p:nvSpPr>
        <p:spPr/>
        <p:txBody>
          <a:bodyPr/>
          <a:lstStyle/>
          <a:p>
            <a:r>
              <a:rPr lang="en-US" dirty="0" smtClean="0"/>
              <a:t>Dyskeratosis congenita (DC)</a:t>
            </a:r>
            <a:endParaRPr lang="en-US" dirty="0"/>
          </a:p>
        </p:txBody>
      </p:sp>
      <p:sp>
        <p:nvSpPr>
          <p:cNvPr id="4" name="Slide Number Placeholder 3"/>
          <p:cNvSpPr>
            <a:spLocks noGrp="1"/>
          </p:cNvSpPr>
          <p:nvPr>
            <p:ph type="sldNum" sz="quarter" idx="11"/>
          </p:nvPr>
        </p:nvSpPr>
        <p:spPr/>
        <p:txBody>
          <a:bodyPr/>
          <a:lstStyle/>
          <a:p>
            <a:fld id="{CC041753-90EA-4E44-9BB8-633978F3CCC4}" type="slidenum">
              <a:rPr lang="en-US" smtClean="0"/>
              <a:pPr/>
              <a:t>30</a:t>
            </a:fld>
            <a:endParaRPr lang="en-US" dirty="0"/>
          </a:p>
        </p:txBody>
      </p:sp>
      <p:sp>
        <p:nvSpPr>
          <p:cNvPr id="6" name="TextBox 5"/>
          <p:cNvSpPr txBox="1"/>
          <p:nvPr/>
        </p:nvSpPr>
        <p:spPr>
          <a:xfrm>
            <a:off x="170121" y="6498733"/>
            <a:ext cx="8973879" cy="369332"/>
          </a:xfrm>
          <a:prstGeom prst="rect">
            <a:avLst/>
          </a:prstGeom>
          <a:noFill/>
        </p:spPr>
        <p:txBody>
          <a:bodyPr wrap="square" lIns="0" tIns="0" rIns="0" bIns="0" rtlCol="0">
            <a:spAutoFit/>
          </a:bodyPr>
          <a:lstStyle/>
          <a:p>
            <a:pPr>
              <a:spcBef>
                <a:spcPts val="1200"/>
              </a:spcBef>
              <a:buClr>
                <a:schemeClr val="tx1"/>
              </a:buClr>
            </a:pPr>
            <a:r>
              <a:rPr lang="en-US" sz="1200" dirty="0" smtClean="0">
                <a:cs typeface="Arial"/>
              </a:rPr>
              <a:t>Fogarty et al. </a:t>
            </a:r>
            <a:r>
              <a:rPr lang="en-US" sz="1200" i="1" dirty="0" smtClean="0">
                <a:cs typeface="Arial"/>
              </a:rPr>
              <a:t>Lancet 2003</a:t>
            </a:r>
            <a:r>
              <a:rPr lang="en-US" sz="1200" dirty="0" smtClean="0">
                <a:cs typeface="Arial"/>
              </a:rPr>
              <a:t>. Calado et al. </a:t>
            </a:r>
            <a:r>
              <a:rPr lang="en-US" sz="1200" i="1" dirty="0" smtClean="0">
                <a:cs typeface="Arial"/>
              </a:rPr>
              <a:t>PLoS ONE</a:t>
            </a:r>
            <a:r>
              <a:rPr lang="en-US" sz="1200" dirty="0" smtClean="0">
                <a:cs typeface="Arial"/>
              </a:rPr>
              <a:t> 2009; Parry et al. </a:t>
            </a:r>
            <a:r>
              <a:rPr lang="en-US" sz="1200" i="1" dirty="0" smtClean="0">
                <a:cs typeface="Arial"/>
              </a:rPr>
              <a:t>Blood</a:t>
            </a:r>
            <a:r>
              <a:rPr lang="en-US" sz="1200" dirty="0" smtClean="0">
                <a:cs typeface="Arial"/>
              </a:rPr>
              <a:t> 2011; Holme et al. </a:t>
            </a:r>
            <a:r>
              <a:rPr lang="en-US" sz="1200" i="1" dirty="0" smtClean="0">
                <a:cs typeface="Arial"/>
              </a:rPr>
              <a:t>Br J Haematol </a:t>
            </a:r>
            <a:r>
              <a:rPr lang="en-US" sz="1200" dirty="0" smtClean="0">
                <a:cs typeface="Arial"/>
              </a:rPr>
              <a:t>2012. Armanios. </a:t>
            </a:r>
            <a:r>
              <a:rPr lang="en-US" sz="1200" i="1" dirty="0" smtClean="0">
                <a:cs typeface="Arial"/>
              </a:rPr>
              <a:t>Annu Rev Genomics Hum Genet </a:t>
            </a:r>
            <a:r>
              <a:rPr lang="en-US" sz="1200" dirty="0" smtClean="0">
                <a:cs typeface="Arial"/>
              </a:rPr>
              <a:t>2009; Alter et al. </a:t>
            </a:r>
            <a:r>
              <a:rPr lang="en-US" sz="1200" i="1" dirty="0" smtClean="0">
                <a:cs typeface="Arial"/>
              </a:rPr>
              <a:t>Blood</a:t>
            </a:r>
            <a:r>
              <a:rPr lang="en-US" sz="1200" dirty="0">
                <a:cs typeface="Arial"/>
              </a:rPr>
              <a:t> </a:t>
            </a:r>
            <a:r>
              <a:rPr lang="en-US" sz="1200" dirty="0" smtClean="0">
                <a:cs typeface="Arial"/>
              </a:rPr>
              <a:t>2009.</a:t>
            </a:r>
          </a:p>
        </p:txBody>
      </p:sp>
    </p:spTree>
    <p:extLst>
      <p:ext uri="{BB962C8B-B14F-4D97-AF65-F5344CB8AC3E}">
        <p14:creationId xmlns:p14="http://schemas.microsoft.com/office/powerpoint/2010/main" val="1817470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572014" y="1600200"/>
            <a:ext cx="4335463" cy="484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1490663" y="1219200"/>
            <a:ext cx="14102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sz="2000" b="1" dirty="0">
                <a:solidFill>
                  <a:prstClr val="black"/>
                </a:solidFill>
                <a:latin typeface="Calibri"/>
              </a:rPr>
              <a:t>Control 18y</a:t>
            </a:r>
          </a:p>
        </p:txBody>
      </p:sp>
      <p:sp>
        <p:nvSpPr>
          <p:cNvPr id="20484" name="Text Box 4"/>
          <p:cNvSpPr txBox="1">
            <a:spLocks noChangeArrowheads="1"/>
          </p:cNvSpPr>
          <p:nvPr/>
        </p:nvSpPr>
        <p:spPr bwMode="auto">
          <a:xfrm>
            <a:off x="6019800" y="1219200"/>
            <a:ext cx="10537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sz="2000" b="1" dirty="0" smtClean="0">
                <a:solidFill>
                  <a:prstClr val="black"/>
                </a:solidFill>
                <a:latin typeface="Calibri"/>
              </a:rPr>
              <a:t>DKC </a:t>
            </a:r>
            <a:r>
              <a:rPr lang="en-US" sz="2000" b="1" dirty="0">
                <a:solidFill>
                  <a:prstClr val="black"/>
                </a:solidFill>
                <a:latin typeface="Calibri"/>
              </a:rPr>
              <a:t>10y</a:t>
            </a:r>
          </a:p>
        </p:txBody>
      </p:sp>
      <p:sp>
        <p:nvSpPr>
          <p:cNvPr id="20485" name="Text Box 5"/>
          <p:cNvSpPr txBox="1">
            <a:spLocks noChangeArrowheads="1"/>
          </p:cNvSpPr>
          <p:nvPr/>
        </p:nvSpPr>
        <p:spPr bwMode="auto">
          <a:xfrm>
            <a:off x="677863" y="1524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r>
              <a:rPr lang="en-US" sz="3200" dirty="0">
                <a:solidFill>
                  <a:prstClr val="black"/>
                </a:solidFill>
                <a:latin typeface="Calibri"/>
              </a:rPr>
              <a:t>Short </a:t>
            </a:r>
            <a:r>
              <a:rPr lang="en-US" sz="3200" dirty="0" smtClean="0">
                <a:solidFill>
                  <a:prstClr val="black"/>
                </a:solidFill>
                <a:latin typeface="Calibri"/>
              </a:rPr>
              <a:t>Telomeres &amp; </a:t>
            </a:r>
            <a:r>
              <a:rPr lang="en-US" sz="3200" dirty="0">
                <a:solidFill>
                  <a:prstClr val="black"/>
                </a:solidFill>
                <a:latin typeface="Calibri"/>
              </a:rPr>
              <a:t>Signal-Free Ends </a:t>
            </a:r>
          </a:p>
          <a:p>
            <a:pPr algn="ctr"/>
            <a:r>
              <a:rPr lang="en-US" sz="3200" dirty="0" smtClean="0">
                <a:solidFill>
                  <a:prstClr val="black"/>
                </a:solidFill>
                <a:latin typeface="Calibri"/>
              </a:rPr>
              <a:t>(Dx by Telomere Flow FISH</a:t>
            </a:r>
            <a:r>
              <a:rPr lang="en-US" sz="3200" dirty="0">
                <a:solidFill>
                  <a:prstClr val="black"/>
                </a:solidFill>
                <a:latin typeface="Calibri"/>
              </a:rPr>
              <a:t>)</a:t>
            </a:r>
          </a:p>
        </p:txBody>
      </p:sp>
      <p:pic>
        <p:nvPicPr>
          <p:cNvPr id="20486" name="Picture 6"/>
          <p:cNvPicPr>
            <a:picLocks noChangeAspect="1" noChangeArrowheads="1"/>
          </p:cNvPicPr>
          <p:nvPr/>
        </p:nvPicPr>
        <p:blipFill>
          <a:blip r:embed="rId4">
            <a:lum bright="36000" contrast="54000"/>
            <a:extLst>
              <a:ext uri="{28A0092B-C50C-407E-A947-70E740481C1C}">
                <a14:useLocalDpi xmlns:a14="http://schemas.microsoft.com/office/drawing/2010/main" val="0"/>
              </a:ext>
            </a:extLst>
          </a:blip>
          <a:srcRect/>
          <a:stretch>
            <a:fillRect/>
          </a:stretch>
        </p:blipFill>
        <p:spPr bwMode="auto">
          <a:xfrm>
            <a:off x="152400" y="1600200"/>
            <a:ext cx="4267200" cy="484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75265" y="6504829"/>
            <a:ext cx="2116349" cy="276999"/>
          </a:xfrm>
          <a:prstGeom prst="rect">
            <a:avLst/>
          </a:prstGeom>
          <a:noFill/>
        </p:spPr>
        <p:txBody>
          <a:bodyPr wrap="none" rtlCol="0">
            <a:spAutoFit/>
          </a:bodyPr>
          <a:lstStyle/>
          <a:p>
            <a:r>
              <a:rPr lang="en-US" sz="1200" dirty="0">
                <a:solidFill>
                  <a:prstClr val="black"/>
                </a:solidFill>
              </a:rPr>
              <a:t>Baerlocher et al, Nat Prot 2006</a:t>
            </a:r>
          </a:p>
        </p:txBody>
      </p:sp>
    </p:spTree>
    <p:extLst>
      <p:ext uri="{BB962C8B-B14F-4D97-AF65-F5344CB8AC3E}">
        <p14:creationId xmlns:p14="http://schemas.microsoft.com/office/powerpoint/2010/main" val="1007340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411481" y="1467294"/>
            <a:ext cx="8321040" cy="4603898"/>
          </a:xfrm>
        </p:spPr>
        <p:txBody>
          <a:bodyPr/>
          <a:lstStyle/>
          <a:p>
            <a:pPr marL="285750" indent="-285750">
              <a:buFont typeface="Arial" panose="020B0604020202020204" pitchFamily="34" charset="0"/>
              <a:buChar char="•"/>
            </a:pPr>
            <a:r>
              <a:rPr lang="en-US" sz="1800" dirty="0" smtClean="0"/>
              <a:t>Classically </a:t>
            </a:r>
            <a:r>
              <a:rPr lang="en-US" sz="1800" dirty="0"/>
              <a:t>characterized by limb anomalies, dysmorphic features, short stature, early-onset bone marrow failure (</a:t>
            </a:r>
            <a:r>
              <a:rPr lang="en-US" sz="1800" dirty="0" smtClean="0"/>
              <a:t>childhood)</a:t>
            </a:r>
          </a:p>
          <a:p>
            <a:pPr marL="285750" indent="-285750">
              <a:buFont typeface="Arial" panose="020B0604020202020204" pitchFamily="34" charset="0"/>
              <a:buChar char="•"/>
            </a:pPr>
            <a:r>
              <a:rPr lang="en-US" sz="1800" dirty="0" smtClean="0"/>
              <a:t>Recent </a:t>
            </a:r>
            <a:r>
              <a:rPr lang="en-US" sz="1800" dirty="0"/>
              <a:t>studies indicate </a:t>
            </a:r>
            <a:r>
              <a:rPr lang="en-US" sz="1800" dirty="0" smtClean="0"/>
              <a:t>up to 40</a:t>
            </a:r>
            <a:r>
              <a:rPr lang="en-US" sz="1800" dirty="0"/>
              <a:t>% of pts with FA lack physical </a:t>
            </a:r>
            <a:r>
              <a:rPr lang="en-US" sz="1800" dirty="0" smtClean="0"/>
              <a:t>findings </a:t>
            </a:r>
            <a:r>
              <a:rPr lang="en-US" sz="1800" dirty="0"/>
              <a:t>&amp; are also less likely to develop </a:t>
            </a:r>
            <a:r>
              <a:rPr lang="en-US" sz="1800" dirty="0" smtClean="0"/>
              <a:t>pediatric </a:t>
            </a:r>
            <a:r>
              <a:rPr lang="en-US" sz="1800" dirty="0"/>
              <a:t>bone marrow </a:t>
            </a:r>
            <a:r>
              <a:rPr lang="en-US" sz="1800" dirty="0" smtClean="0"/>
              <a:t>failure</a:t>
            </a:r>
          </a:p>
          <a:p>
            <a:pPr marL="458788" lvl="1" indent="-285750"/>
            <a:r>
              <a:rPr lang="en-US" sz="1600" dirty="0" smtClean="0"/>
              <a:t>Patients who do not present in childhood often develop BMF, MDS/AML, solid tumors, and increased toxicity from chemotherapy and radiation in adulthood</a:t>
            </a:r>
          </a:p>
          <a:p>
            <a:pPr marL="458788" lvl="1" indent="-285750"/>
            <a:r>
              <a:rPr lang="en-US" sz="1600" dirty="0" smtClean="0"/>
              <a:t>Lifetime risk of BMF is 75-90% with 50% risk of progression to MDS, AML</a:t>
            </a:r>
            <a:endParaRPr lang="en-US" sz="1600" dirty="0"/>
          </a:p>
          <a:p>
            <a:pPr marL="285750" indent="-285750">
              <a:buFont typeface="Arial" panose="020B0604020202020204" pitchFamily="34" charset="0"/>
              <a:buChar char="•"/>
            </a:pPr>
            <a:r>
              <a:rPr lang="en-US" sz="1800" dirty="0" smtClean="0"/>
              <a:t>16 genes (complementation groups) cause FA in either aut</a:t>
            </a:r>
            <a:r>
              <a:rPr lang="en-US" dirty="0" smtClean="0"/>
              <a:t>osomal recessive or X-linked inheritance (</a:t>
            </a:r>
            <a:r>
              <a:rPr lang="en-US" i="1" dirty="0" smtClean="0"/>
              <a:t>BRCA2, BRIP1, PALB2, RAD51, FANCA, FANCC, </a:t>
            </a:r>
            <a:r>
              <a:rPr lang="en-US" dirty="0" smtClean="0"/>
              <a:t>etc)</a:t>
            </a:r>
          </a:p>
          <a:p>
            <a:pPr marL="285750" indent="-285750">
              <a:buFont typeface="Arial" panose="020B0604020202020204" pitchFamily="34" charset="0"/>
              <a:buChar char="•"/>
            </a:pPr>
            <a:r>
              <a:rPr lang="en-US" dirty="0" smtClean="0"/>
              <a:t>Gold standard diagnostic test is chromosome breakage studies with diepoxybutane (DEB) or mitomycin C</a:t>
            </a:r>
          </a:p>
          <a:p>
            <a:pPr marL="458788" lvl="1" indent="-285750"/>
            <a:r>
              <a:rPr lang="en-US" sz="1600" dirty="0" smtClean="0"/>
              <a:t>Small percentage of false positive due to somatic reversion in peripheral blood</a:t>
            </a:r>
            <a:endParaRPr lang="en-US" sz="1600" dirty="0"/>
          </a:p>
        </p:txBody>
      </p:sp>
      <p:sp>
        <p:nvSpPr>
          <p:cNvPr id="2" name="Title 1"/>
          <p:cNvSpPr>
            <a:spLocks noGrp="1"/>
          </p:cNvSpPr>
          <p:nvPr>
            <p:ph type="title"/>
          </p:nvPr>
        </p:nvSpPr>
        <p:spPr/>
        <p:txBody>
          <a:bodyPr/>
          <a:lstStyle/>
          <a:p>
            <a:r>
              <a:rPr lang="en-US" dirty="0" smtClean="0"/>
              <a:t>Fanconi anemia</a:t>
            </a:r>
            <a:endParaRPr lang="en-US" dirty="0"/>
          </a:p>
        </p:txBody>
      </p:sp>
      <p:sp>
        <p:nvSpPr>
          <p:cNvPr id="3" name="Slide Number Placeholder 2"/>
          <p:cNvSpPr>
            <a:spLocks noGrp="1"/>
          </p:cNvSpPr>
          <p:nvPr>
            <p:ph type="sldNum" sz="quarter" idx="4294967295"/>
          </p:nvPr>
        </p:nvSpPr>
        <p:spPr>
          <a:xfrm>
            <a:off x="8847138" y="315913"/>
            <a:ext cx="296862" cy="161925"/>
          </a:xfrm>
        </p:spPr>
        <p:txBody>
          <a:bodyPr/>
          <a:lstStyle/>
          <a:p>
            <a:fld id="{CC041753-90EA-4E44-9BB8-633978F3CCC4}" type="slidenum">
              <a:rPr lang="en-US" smtClean="0"/>
              <a:pPr/>
              <a:t>32</a:t>
            </a:fld>
            <a:endParaRPr lang="en-US" dirty="0"/>
          </a:p>
        </p:txBody>
      </p:sp>
      <p:sp>
        <p:nvSpPr>
          <p:cNvPr id="8" name="TextBox 7"/>
          <p:cNvSpPr txBox="1"/>
          <p:nvPr/>
        </p:nvSpPr>
        <p:spPr>
          <a:xfrm>
            <a:off x="159488" y="6525031"/>
            <a:ext cx="8687650" cy="184666"/>
          </a:xfrm>
          <a:prstGeom prst="rect">
            <a:avLst/>
          </a:prstGeom>
          <a:noFill/>
        </p:spPr>
        <p:txBody>
          <a:bodyPr wrap="square" lIns="0" tIns="0" rIns="0" bIns="0" rtlCol="0">
            <a:spAutoFit/>
          </a:bodyPr>
          <a:lstStyle/>
          <a:p>
            <a:pPr>
              <a:spcBef>
                <a:spcPts val="1200"/>
              </a:spcBef>
              <a:buClr>
                <a:schemeClr val="tx1"/>
              </a:buClr>
            </a:pPr>
            <a:r>
              <a:rPr lang="en-US" sz="1200" dirty="0" smtClean="0">
                <a:cs typeface="Arial"/>
              </a:rPr>
              <a:t>Kee et al. </a:t>
            </a:r>
            <a:r>
              <a:rPr lang="en-US" sz="1200" i="1" dirty="0" smtClean="0">
                <a:cs typeface="Arial"/>
              </a:rPr>
              <a:t>J Clin Invest</a:t>
            </a:r>
            <a:r>
              <a:rPr lang="en-US" sz="1200" dirty="0" smtClean="0">
                <a:cs typeface="Arial"/>
              </a:rPr>
              <a:t> 2012; Rosenberg et al. </a:t>
            </a:r>
            <a:r>
              <a:rPr lang="en-US" sz="1200" i="1" dirty="0" smtClean="0">
                <a:cs typeface="Arial"/>
              </a:rPr>
              <a:t>Blood</a:t>
            </a:r>
            <a:r>
              <a:rPr lang="en-US" sz="1200" dirty="0" smtClean="0">
                <a:cs typeface="Arial"/>
              </a:rPr>
              <a:t> 2003; Soulier et al. </a:t>
            </a:r>
            <a:r>
              <a:rPr lang="en-US" sz="1200" i="1" dirty="0" smtClean="0">
                <a:cs typeface="Arial"/>
              </a:rPr>
              <a:t>Blood</a:t>
            </a:r>
            <a:r>
              <a:rPr lang="en-US" sz="1200" dirty="0" smtClean="0">
                <a:cs typeface="Arial"/>
              </a:rPr>
              <a:t> 2005; Nickels et al. </a:t>
            </a:r>
            <a:r>
              <a:rPr lang="en-US" sz="1200" i="1" dirty="0" smtClean="0">
                <a:cs typeface="Arial"/>
              </a:rPr>
              <a:t>Ther Adv Hematol</a:t>
            </a:r>
            <a:r>
              <a:rPr lang="en-US" sz="1200" dirty="0" smtClean="0">
                <a:cs typeface="Arial"/>
              </a:rPr>
              <a:t> 2013.</a:t>
            </a:r>
          </a:p>
        </p:txBody>
      </p:sp>
    </p:spTree>
    <p:extLst>
      <p:ext uri="{BB962C8B-B14F-4D97-AF65-F5344CB8AC3E}">
        <p14:creationId xmlns:p14="http://schemas.microsoft.com/office/powerpoint/2010/main" val="5586473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11481" y="1240221"/>
            <a:ext cx="8321040" cy="5284583"/>
          </a:xfrm>
        </p:spPr>
        <p:txBody>
          <a:bodyPr/>
          <a:lstStyle/>
          <a:p>
            <a:pPr marL="342900" indent="-342900">
              <a:buFont typeface="Arial" panose="020B0604020202020204" pitchFamily="34" charset="0"/>
              <a:buChar char="•"/>
            </a:pPr>
            <a:r>
              <a:rPr lang="en-US" dirty="0" smtClean="0"/>
              <a:t>Allogeneic HSCT remains the only curative option for bone marrow failure in patients with iBMFS</a:t>
            </a:r>
          </a:p>
          <a:p>
            <a:pPr marL="515938" lvl="1" indent="-342900"/>
            <a:r>
              <a:rPr lang="en-US" dirty="0" smtClean="0"/>
              <a:t>In all cases, HSCT with a mutation + related donor confers very high risk of graft failure</a:t>
            </a:r>
          </a:p>
          <a:p>
            <a:pPr marL="342900" indent="-342900">
              <a:buFont typeface="Arial" panose="020B0604020202020204" pitchFamily="34" charset="0"/>
              <a:buChar char="•"/>
            </a:pPr>
            <a:r>
              <a:rPr lang="en-US" dirty="0" smtClean="0"/>
              <a:t>Early studies of myeloablative conditioning in patients with DC resulted in very poor short-term and long-term survival (&lt;30% surviving at 10 years)</a:t>
            </a:r>
          </a:p>
          <a:p>
            <a:pPr marL="515938" lvl="1" indent="-342900"/>
            <a:r>
              <a:rPr lang="en-US" dirty="0" smtClean="0"/>
              <a:t>High rates of hepatic and pulmonary </a:t>
            </a:r>
            <a:r>
              <a:rPr lang="en-US" dirty="0" smtClean="0"/>
              <a:t>fibrosis, late </a:t>
            </a:r>
            <a:r>
              <a:rPr lang="en-US" dirty="0" smtClean="0"/>
              <a:t>onset veno-occlusive disease of the liver</a:t>
            </a:r>
          </a:p>
          <a:p>
            <a:pPr marL="515938" lvl="1" indent="-342900"/>
            <a:r>
              <a:rPr lang="en-US" dirty="0" smtClean="0"/>
              <a:t>Reduced intensity conditioning (RIC) recommended universally for patients with DC</a:t>
            </a:r>
          </a:p>
          <a:p>
            <a:pPr marL="342900" indent="-342900">
              <a:buFont typeface="Arial" panose="020B0604020202020204" pitchFamily="34" charset="0"/>
              <a:buChar char="•"/>
            </a:pPr>
            <a:r>
              <a:rPr lang="en-US" dirty="0" smtClean="0"/>
              <a:t>Individuals with Fanconi Anemia are at risk for significant toxicity from standard conditioning regimens</a:t>
            </a:r>
          </a:p>
          <a:p>
            <a:pPr marL="342900" indent="-342900"/>
            <a:endParaRPr lang="en-US" dirty="0"/>
          </a:p>
        </p:txBody>
      </p:sp>
      <p:sp>
        <p:nvSpPr>
          <p:cNvPr id="3" name="Title 2"/>
          <p:cNvSpPr>
            <a:spLocks noGrp="1"/>
          </p:cNvSpPr>
          <p:nvPr>
            <p:ph type="title"/>
          </p:nvPr>
        </p:nvSpPr>
        <p:spPr/>
        <p:txBody>
          <a:bodyPr/>
          <a:lstStyle/>
          <a:p>
            <a:r>
              <a:rPr lang="en-US" dirty="0" smtClean="0"/>
              <a:t>Treatment Considerations in Patients with iBMFS</a:t>
            </a:r>
            <a:endParaRPr lang="en-US" dirty="0"/>
          </a:p>
        </p:txBody>
      </p:sp>
      <p:sp>
        <p:nvSpPr>
          <p:cNvPr id="4" name="Slide Number Placeholder 3"/>
          <p:cNvSpPr>
            <a:spLocks noGrp="1"/>
          </p:cNvSpPr>
          <p:nvPr>
            <p:ph type="sldNum" sz="quarter" idx="11"/>
          </p:nvPr>
        </p:nvSpPr>
        <p:spPr/>
        <p:txBody>
          <a:bodyPr/>
          <a:lstStyle/>
          <a:p>
            <a:fld id="{CC041753-90EA-4E44-9BB8-633978F3CCC4}" type="slidenum">
              <a:rPr lang="en-US" smtClean="0"/>
              <a:pPr/>
              <a:t>33</a:t>
            </a:fld>
            <a:endParaRPr lang="en-US" dirty="0"/>
          </a:p>
        </p:txBody>
      </p:sp>
      <p:sp>
        <p:nvSpPr>
          <p:cNvPr id="6" name="TextBox 5"/>
          <p:cNvSpPr txBox="1"/>
          <p:nvPr/>
        </p:nvSpPr>
        <p:spPr>
          <a:xfrm>
            <a:off x="279313" y="6617137"/>
            <a:ext cx="8585376" cy="184666"/>
          </a:xfrm>
          <a:prstGeom prst="rect">
            <a:avLst/>
          </a:prstGeom>
          <a:noFill/>
        </p:spPr>
        <p:txBody>
          <a:bodyPr wrap="square" lIns="0" tIns="0" rIns="0" bIns="0" rtlCol="0">
            <a:spAutoFit/>
          </a:bodyPr>
          <a:lstStyle/>
          <a:p>
            <a:pPr>
              <a:spcBef>
                <a:spcPts val="1200"/>
              </a:spcBef>
              <a:buClr>
                <a:schemeClr val="tx1"/>
              </a:buClr>
            </a:pPr>
            <a:r>
              <a:rPr lang="en-US" sz="1200" dirty="0" smtClean="0">
                <a:cs typeface="Arial"/>
              </a:rPr>
              <a:t>Dietz et al. </a:t>
            </a:r>
            <a:r>
              <a:rPr lang="en-US" sz="1200" i="1" dirty="0" smtClean="0">
                <a:cs typeface="Arial"/>
              </a:rPr>
              <a:t>Bio Blood Marrow Transplant </a:t>
            </a:r>
            <a:r>
              <a:rPr lang="en-US" sz="1200" dirty="0" smtClean="0">
                <a:cs typeface="Arial"/>
              </a:rPr>
              <a:t>2017., Shimamura, Alter. </a:t>
            </a:r>
            <a:r>
              <a:rPr lang="en-US" sz="1200" i="1" dirty="0" smtClean="0">
                <a:cs typeface="Arial"/>
              </a:rPr>
              <a:t>Blood Rev</a:t>
            </a:r>
            <a:r>
              <a:rPr lang="en-US" sz="1200" dirty="0" smtClean="0">
                <a:cs typeface="Arial"/>
              </a:rPr>
              <a:t> 2010.</a:t>
            </a:r>
          </a:p>
        </p:txBody>
      </p:sp>
    </p:spTree>
    <p:extLst>
      <p:ext uri="{BB962C8B-B14F-4D97-AF65-F5344CB8AC3E}">
        <p14:creationId xmlns:p14="http://schemas.microsoft.com/office/powerpoint/2010/main" val="618913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103DD9FA-7AA5-48E3-8E49-A2B46AB0EB23" descr="103DD9FA-7AA5-48E3-8E49-A2B46AB0EB2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95" t="24475" r="24107" b="4496"/>
          <a:stretch/>
        </p:blipFill>
        <p:spPr bwMode="auto">
          <a:xfrm>
            <a:off x="1733550" y="866775"/>
            <a:ext cx="5229225" cy="499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2547938" y="4352925"/>
            <a:ext cx="1590675" cy="158115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Box 8"/>
          <p:cNvSpPr txBox="1"/>
          <p:nvPr/>
        </p:nvSpPr>
        <p:spPr>
          <a:xfrm>
            <a:off x="266700" y="804909"/>
            <a:ext cx="3317328" cy="400110"/>
          </a:xfrm>
          <a:prstGeom prst="rect">
            <a:avLst/>
          </a:prstGeom>
          <a:noFill/>
        </p:spPr>
        <p:txBody>
          <a:bodyPr wrap="square" rtlCol="0">
            <a:spAutoFit/>
          </a:bodyPr>
          <a:lstStyle/>
          <a:p>
            <a:r>
              <a:rPr lang="en-US" sz="2000" dirty="0" smtClean="0"/>
              <a:t>Eight years later…(2017)</a:t>
            </a:r>
            <a:endParaRPr lang="en-US" sz="2000" dirty="0"/>
          </a:p>
        </p:txBody>
      </p:sp>
      <p:sp>
        <p:nvSpPr>
          <p:cNvPr id="8" name="TextBox 7"/>
          <p:cNvSpPr txBox="1"/>
          <p:nvPr/>
        </p:nvSpPr>
        <p:spPr>
          <a:xfrm>
            <a:off x="178674" y="6545685"/>
            <a:ext cx="7598979" cy="184666"/>
          </a:xfrm>
          <a:prstGeom prst="rect">
            <a:avLst/>
          </a:prstGeom>
          <a:noFill/>
        </p:spPr>
        <p:txBody>
          <a:bodyPr wrap="square" lIns="0" tIns="0" rIns="0" bIns="0" rtlCol="0">
            <a:spAutoFit/>
          </a:bodyPr>
          <a:lstStyle/>
          <a:p>
            <a:pPr>
              <a:spcBef>
                <a:spcPts val="1200"/>
              </a:spcBef>
              <a:buClr>
                <a:schemeClr val="tx1"/>
              </a:buClr>
            </a:pPr>
            <a:r>
              <a:rPr lang="en-US" sz="1200" dirty="0" smtClean="0">
                <a:cs typeface="Arial"/>
              </a:rPr>
              <a:t>Slide courtesy of Kayla Hamilton, MS, CGC, St. Jude Children’s Hospital</a:t>
            </a:r>
          </a:p>
        </p:txBody>
      </p:sp>
    </p:spTree>
    <p:extLst>
      <p:ext uri="{BB962C8B-B14F-4D97-AF65-F5344CB8AC3E}">
        <p14:creationId xmlns:p14="http://schemas.microsoft.com/office/powerpoint/2010/main" val="15433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11481" y="1471448"/>
            <a:ext cx="8321040" cy="4837912"/>
          </a:xfrm>
        </p:spPr>
        <p:txBody>
          <a:bodyPr/>
          <a:lstStyle/>
          <a:p>
            <a:r>
              <a:rPr lang="en-US" sz="1800" dirty="0"/>
              <a:t>Gene: </a:t>
            </a:r>
            <a:r>
              <a:rPr lang="en-US" sz="1800" i="1" dirty="0"/>
              <a:t>CEBPA</a:t>
            </a:r>
          </a:p>
          <a:p>
            <a:r>
              <a:rPr lang="en-US" sz="1800" dirty="0"/>
              <a:t>Autosomal dominant</a:t>
            </a:r>
            <a:endParaRPr lang="en-US" sz="1800" i="1" dirty="0"/>
          </a:p>
          <a:p>
            <a:r>
              <a:rPr lang="en-US" sz="1800" dirty="0"/>
              <a:t>Nearly 100% penetrant for AML (dx 2-59)</a:t>
            </a:r>
          </a:p>
          <a:p>
            <a:pPr lvl="1"/>
            <a:r>
              <a:rPr lang="en-US" sz="1600" dirty="0"/>
              <a:t>No other hematologic manifestations</a:t>
            </a:r>
          </a:p>
          <a:p>
            <a:r>
              <a:rPr lang="en-US" sz="1800" dirty="0"/>
              <a:t>Harbor biallelic </a:t>
            </a:r>
            <a:r>
              <a:rPr lang="en-US" sz="1800" i="1" dirty="0"/>
              <a:t>CEBPA</a:t>
            </a:r>
            <a:r>
              <a:rPr lang="en-US" sz="1800" dirty="0"/>
              <a:t> mutations in the AML</a:t>
            </a:r>
          </a:p>
          <a:p>
            <a:pPr lvl="1"/>
            <a:r>
              <a:rPr lang="en-US" sz="1600" dirty="0"/>
              <a:t>Typically 5’ mutation (germline) and a second somatic </a:t>
            </a:r>
            <a:r>
              <a:rPr lang="en-US" sz="1600" i="1" dirty="0" smtClean="0"/>
              <a:t>CEBPA</a:t>
            </a:r>
            <a:r>
              <a:rPr lang="en-US" sz="1600" dirty="0" smtClean="0"/>
              <a:t> </a:t>
            </a:r>
            <a:r>
              <a:rPr lang="en-US" sz="1600" dirty="0"/>
              <a:t>mutation acquired at the time of progression to AML</a:t>
            </a:r>
          </a:p>
          <a:p>
            <a:pPr lvl="1"/>
            <a:r>
              <a:rPr lang="en-US" sz="1600" dirty="0"/>
              <a:t>Often concomitant somatic GATA2 mutation(s) </a:t>
            </a:r>
          </a:p>
          <a:p>
            <a:r>
              <a:rPr lang="en-US" sz="1800" dirty="0"/>
              <a:t>Prevalence: unknown (~1% of all AML cases)</a:t>
            </a:r>
          </a:p>
          <a:p>
            <a:r>
              <a:rPr lang="en-US" sz="1800" dirty="0"/>
              <a:t>Genetic testing recommended in all patients with biallelic </a:t>
            </a:r>
            <a:r>
              <a:rPr lang="en-US" sz="1800" u="sng" dirty="0"/>
              <a:t>somatic</a:t>
            </a:r>
            <a:r>
              <a:rPr lang="en-US" sz="1800" dirty="0"/>
              <a:t> </a:t>
            </a:r>
            <a:r>
              <a:rPr lang="en-US" sz="1800" i="1" dirty="0"/>
              <a:t>CEBPA</a:t>
            </a:r>
            <a:r>
              <a:rPr lang="en-US" sz="1800" dirty="0"/>
              <a:t> mutations</a:t>
            </a:r>
          </a:p>
          <a:p>
            <a:pPr lvl="1"/>
            <a:r>
              <a:rPr lang="en-US" sz="1600" dirty="0"/>
              <a:t>In two series: 5/71(7%) and 2/18 (11%) cases with at least one </a:t>
            </a:r>
            <a:r>
              <a:rPr lang="en-US" sz="1600" i="1" dirty="0" smtClean="0"/>
              <a:t>CEBPA</a:t>
            </a:r>
            <a:r>
              <a:rPr lang="en-US" sz="1600" dirty="0" smtClean="0"/>
              <a:t> </a:t>
            </a:r>
            <a:r>
              <a:rPr lang="en-US" sz="1600" dirty="0"/>
              <a:t>somatic mutation had a germline </a:t>
            </a:r>
            <a:r>
              <a:rPr lang="en-US" sz="1600" i="1" dirty="0"/>
              <a:t>CEBPA</a:t>
            </a:r>
            <a:r>
              <a:rPr lang="en-US" sz="1600" dirty="0"/>
              <a:t> mutation</a:t>
            </a:r>
          </a:p>
          <a:p>
            <a:endParaRPr lang="en-US" dirty="0"/>
          </a:p>
        </p:txBody>
      </p:sp>
      <p:sp>
        <p:nvSpPr>
          <p:cNvPr id="3" name="Title 2"/>
          <p:cNvSpPr>
            <a:spLocks noGrp="1"/>
          </p:cNvSpPr>
          <p:nvPr>
            <p:ph type="title"/>
          </p:nvPr>
        </p:nvSpPr>
        <p:spPr/>
        <p:txBody>
          <a:bodyPr/>
          <a:lstStyle/>
          <a:p>
            <a:r>
              <a:rPr lang="en-US" dirty="0" smtClean="0"/>
              <a:t>Familial AML with mutated </a:t>
            </a:r>
            <a:r>
              <a:rPr lang="en-US" i="1" dirty="0" smtClean="0"/>
              <a:t>CEBPA</a:t>
            </a:r>
            <a:endParaRPr lang="en-US" dirty="0"/>
          </a:p>
        </p:txBody>
      </p:sp>
      <p:sp>
        <p:nvSpPr>
          <p:cNvPr id="4" name="Slide Number Placeholder 3"/>
          <p:cNvSpPr>
            <a:spLocks noGrp="1"/>
          </p:cNvSpPr>
          <p:nvPr>
            <p:ph type="sldNum" sz="quarter" idx="11"/>
          </p:nvPr>
        </p:nvSpPr>
        <p:spPr/>
        <p:txBody>
          <a:bodyPr/>
          <a:lstStyle/>
          <a:p>
            <a:fld id="{CC041753-90EA-4E44-9BB8-633978F3CCC4}" type="slidenum">
              <a:rPr lang="en-US" smtClean="0"/>
              <a:pPr/>
              <a:t>35</a:t>
            </a:fld>
            <a:endParaRPr lang="en-US" dirty="0"/>
          </a:p>
        </p:txBody>
      </p:sp>
      <p:sp>
        <p:nvSpPr>
          <p:cNvPr id="5" name="Footer Placeholder 4"/>
          <p:cNvSpPr>
            <a:spLocks noGrp="1"/>
          </p:cNvSpPr>
          <p:nvPr>
            <p:ph type="ftr" sz="quarter" idx="12"/>
          </p:nvPr>
        </p:nvSpPr>
        <p:spPr/>
        <p:txBody>
          <a:bodyPr/>
          <a:lstStyle/>
          <a:p>
            <a:r>
              <a:rPr lang="en-US" dirty="0" smtClean="0"/>
              <a:t>Hereditary Hematologic Malignancies</a:t>
            </a:r>
            <a:endParaRPr lang="en-US" dirty="0"/>
          </a:p>
        </p:txBody>
      </p:sp>
    </p:spTree>
    <p:extLst>
      <p:ext uri="{BB962C8B-B14F-4D97-AF65-F5344CB8AC3E}">
        <p14:creationId xmlns:p14="http://schemas.microsoft.com/office/powerpoint/2010/main" val="1410083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11481" y="1293778"/>
            <a:ext cx="8321040" cy="5122586"/>
          </a:xfrm>
        </p:spPr>
        <p:txBody>
          <a:bodyPr/>
          <a:lstStyle/>
          <a:p>
            <a:r>
              <a:rPr lang="en-US" sz="1800" dirty="0"/>
              <a:t>Familial ALL is very rare</a:t>
            </a:r>
          </a:p>
          <a:p>
            <a:pPr marL="342900" indent="-342900">
              <a:buFont typeface="Arial" panose="020B0604020202020204" pitchFamily="34" charset="0"/>
              <a:buChar char="•"/>
            </a:pPr>
            <a:r>
              <a:rPr lang="en-US" sz="1800" i="1" dirty="0" smtClean="0"/>
              <a:t>PAX5</a:t>
            </a:r>
            <a:r>
              <a:rPr lang="en-US" sz="1800" dirty="0" smtClean="0"/>
              <a:t> </a:t>
            </a:r>
            <a:r>
              <a:rPr lang="en-US" sz="1800" dirty="0"/>
              <a:t>mutations reported in </a:t>
            </a:r>
            <a:r>
              <a:rPr lang="en-US" sz="1800" dirty="0" smtClean="0"/>
              <a:t>3 </a:t>
            </a:r>
            <a:r>
              <a:rPr lang="en-US" sz="1800" dirty="0"/>
              <a:t>cases of familial </a:t>
            </a:r>
            <a:r>
              <a:rPr lang="en-US" sz="1800" dirty="0" smtClean="0"/>
              <a:t>ALL</a:t>
            </a:r>
          </a:p>
          <a:p>
            <a:pPr marL="687388" lvl="2" indent="-342900"/>
            <a:r>
              <a:rPr lang="en-US" sz="1400" i="1" dirty="0" smtClean="0"/>
              <a:t>PAX5</a:t>
            </a:r>
            <a:r>
              <a:rPr lang="en-US" sz="1400" dirty="0" smtClean="0"/>
              <a:t> plays central role in B-cell development and differentiation; aberrant up-regulation has been associated with pre-B ALL in children </a:t>
            </a:r>
          </a:p>
          <a:p>
            <a:pPr marL="687388" lvl="2" indent="-342900"/>
            <a:r>
              <a:rPr lang="en-US" sz="1400" dirty="0" smtClean="0"/>
              <a:t>In all 3 families reported (different ethnicities), the same missense mutation reported c.547G&lt;A (p.Gly183Ser) with deletion of the wild-type chromosome 9p in all patients who developed ALL</a:t>
            </a:r>
            <a:endParaRPr lang="en-US" sz="1400" dirty="0"/>
          </a:p>
          <a:p>
            <a:r>
              <a:rPr lang="en-US" sz="1800" dirty="0"/>
              <a:t>Li-Fraumeni </a:t>
            </a:r>
            <a:r>
              <a:rPr lang="en-US" sz="1800" dirty="0" smtClean="0"/>
              <a:t>syndrome</a:t>
            </a:r>
          </a:p>
          <a:p>
            <a:pPr marL="515938" lvl="1" indent="-342900"/>
            <a:r>
              <a:rPr lang="en-US" sz="1600" dirty="0" smtClean="0"/>
              <a:t>Strongly </a:t>
            </a:r>
            <a:r>
              <a:rPr lang="en-US" sz="1600" dirty="0"/>
              <a:t>associated with low-hypodiploid  ALL</a:t>
            </a:r>
          </a:p>
          <a:p>
            <a:r>
              <a:rPr lang="en-US" sz="1800" i="1" dirty="0"/>
              <a:t>SH2B3</a:t>
            </a:r>
            <a:r>
              <a:rPr lang="en-US" sz="1800" dirty="0"/>
              <a:t>-associated familial ALL</a:t>
            </a:r>
          </a:p>
          <a:p>
            <a:pPr marL="515938" lvl="1" indent="-342900"/>
            <a:r>
              <a:rPr lang="en-US" sz="1600" dirty="0"/>
              <a:t>Autosomal recessive</a:t>
            </a:r>
          </a:p>
          <a:p>
            <a:pPr marL="515938" lvl="1" indent="-342900"/>
            <a:r>
              <a:rPr lang="en-US" sz="1600" dirty="0"/>
              <a:t>Penetrance unknown</a:t>
            </a:r>
          </a:p>
          <a:p>
            <a:r>
              <a:rPr lang="en-US" sz="1800" dirty="0"/>
              <a:t>Constitutional Mismatch Repair Deficiency (CMMRD)</a:t>
            </a:r>
          </a:p>
          <a:p>
            <a:pPr marL="515938" lvl="1" indent="-342900"/>
            <a:r>
              <a:rPr lang="en-US" sz="1600" dirty="0"/>
              <a:t>NF1 phenotype overlap (café-au-lait macules)</a:t>
            </a:r>
          </a:p>
          <a:p>
            <a:pPr marL="515938" lvl="1" indent="-342900"/>
            <a:r>
              <a:rPr lang="en-US" sz="1600" dirty="0" smtClean="0"/>
              <a:t>Biallelic (recessive) </a:t>
            </a:r>
            <a:r>
              <a:rPr lang="en-US" sz="1600" i="1" dirty="0"/>
              <a:t>MLH1, MSH2, MSH6, PMS2</a:t>
            </a:r>
            <a:r>
              <a:rPr lang="en-US" sz="1600" dirty="0"/>
              <a:t> mutations</a:t>
            </a:r>
          </a:p>
          <a:p>
            <a:endParaRPr lang="en-US" dirty="0"/>
          </a:p>
        </p:txBody>
      </p:sp>
      <p:sp>
        <p:nvSpPr>
          <p:cNvPr id="3" name="Title 2"/>
          <p:cNvSpPr>
            <a:spLocks noGrp="1"/>
          </p:cNvSpPr>
          <p:nvPr>
            <p:ph type="title"/>
          </p:nvPr>
        </p:nvSpPr>
        <p:spPr/>
        <p:txBody>
          <a:bodyPr/>
          <a:lstStyle/>
          <a:p>
            <a:r>
              <a:rPr lang="en-US" dirty="0" smtClean="0"/>
              <a:t>Familial ALL syndromes</a:t>
            </a:r>
            <a:endParaRPr lang="en-US" dirty="0"/>
          </a:p>
        </p:txBody>
      </p:sp>
      <p:sp>
        <p:nvSpPr>
          <p:cNvPr id="4" name="Slide Number Placeholder 3"/>
          <p:cNvSpPr>
            <a:spLocks noGrp="1"/>
          </p:cNvSpPr>
          <p:nvPr>
            <p:ph type="sldNum" sz="quarter" idx="11"/>
          </p:nvPr>
        </p:nvSpPr>
        <p:spPr/>
        <p:txBody>
          <a:bodyPr/>
          <a:lstStyle/>
          <a:p>
            <a:fld id="{CC041753-90EA-4E44-9BB8-633978F3CCC4}" type="slidenum">
              <a:rPr lang="en-US" smtClean="0"/>
              <a:pPr/>
              <a:t>36</a:t>
            </a:fld>
            <a:endParaRPr lang="en-US" dirty="0"/>
          </a:p>
        </p:txBody>
      </p:sp>
      <p:sp>
        <p:nvSpPr>
          <p:cNvPr id="5" name="Footer Placeholder 4"/>
          <p:cNvSpPr>
            <a:spLocks noGrp="1"/>
          </p:cNvSpPr>
          <p:nvPr>
            <p:ph type="ftr" sz="quarter" idx="12"/>
          </p:nvPr>
        </p:nvSpPr>
        <p:spPr/>
        <p:txBody>
          <a:bodyPr/>
          <a:lstStyle/>
          <a:p>
            <a:r>
              <a:rPr lang="en-US" dirty="0" smtClean="0"/>
              <a:t>Hereditary Hematologic Malignancies</a:t>
            </a:r>
            <a:endParaRPr lang="en-US" dirty="0"/>
          </a:p>
        </p:txBody>
      </p:sp>
    </p:spTree>
    <p:extLst>
      <p:ext uri="{BB962C8B-B14F-4D97-AF65-F5344CB8AC3E}">
        <p14:creationId xmlns:p14="http://schemas.microsoft.com/office/powerpoint/2010/main" val="262802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C041753-90EA-4E44-9BB8-633978F3CCC4}" type="slidenum">
              <a:rPr lang="en-US" smtClean="0"/>
              <a:pPr/>
              <a:t>37</a:t>
            </a:fld>
            <a:endParaRPr lang="en-US" dirty="0"/>
          </a:p>
        </p:txBody>
      </p:sp>
      <p:sp>
        <p:nvSpPr>
          <p:cNvPr id="5" name="Footer Placeholder 4"/>
          <p:cNvSpPr>
            <a:spLocks noGrp="1"/>
          </p:cNvSpPr>
          <p:nvPr>
            <p:ph type="ftr" sz="quarter" idx="12"/>
          </p:nvPr>
        </p:nvSpPr>
        <p:spPr/>
        <p:txBody>
          <a:bodyPr/>
          <a:lstStyle/>
          <a:p>
            <a:r>
              <a:rPr lang="en-US" dirty="0" smtClean="0"/>
              <a:t>Hereditary Hematologic Malignancies</a:t>
            </a:r>
            <a:endParaRPr lang="en-US" dirty="0"/>
          </a:p>
        </p:txBody>
      </p:sp>
      <p:pic>
        <p:nvPicPr>
          <p:cNvPr id="3" name="Picture 2"/>
          <p:cNvPicPr>
            <a:picLocks noChangeAspect="1"/>
          </p:cNvPicPr>
          <p:nvPr/>
        </p:nvPicPr>
        <p:blipFill>
          <a:blip r:embed="rId2"/>
          <a:stretch>
            <a:fillRect/>
          </a:stretch>
        </p:blipFill>
        <p:spPr>
          <a:xfrm>
            <a:off x="431482" y="1402782"/>
            <a:ext cx="8372475" cy="4552950"/>
          </a:xfrm>
          <a:prstGeom prst="rect">
            <a:avLst/>
          </a:prstGeom>
        </p:spPr>
      </p:pic>
    </p:spTree>
    <p:extLst>
      <p:ext uri="{BB962C8B-B14F-4D97-AF65-F5344CB8AC3E}">
        <p14:creationId xmlns:p14="http://schemas.microsoft.com/office/powerpoint/2010/main" val="694396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Familial B-cell LPDs</a:t>
            </a:r>
            <a:endParaRPr lang="en-US" dirty="0"/>
          </a:p>
        </p:txBody>
      </p:sp>
      <p:sp>
        <p:nvSpPr>
          <p:cNvPr id="4" name="Slide Number Placeholder 3"/>
          <p:cNvSpPr>
            <a:spLocks noGrp="1"/>
          </p:cNvSpPr>
          <p:nvPr>
            <p:ph type="sldNum" sz="quarter" idx="11"/>
          </p:nvPr>
        </p:nvSpPr>
        <p:spPr/>
        <p:txBody>
          <a:bodyPr/>
          <a:lstStyle/>
          <a:p>
            <a:fld id="{CC041753-90EA-4E44-9BB8-633978F3CCC4}" type="slidenum">
              <a:rPr lang="en-US" smtClean="0"/>
              <a:pPr/>
              <a:t>38</a:t>
            </a:fld>
            <a:endParaRPr lang="en-US" dirty="0"/>
          </a:p>
        </p:txBody>
      </p:sp>
      <p:sp>
        <p:nvSpPr>
          <p:cNvPr id="5" name="Footer Placeholder 4"/>
          <p:cNvSpPr>
            <a:spLocks noGrp="1"/>
          </p:cNvSpPr>
          <p:nvPr>
            <p:ph type="ftr" sz="quarter" idx="12"/>
          </p:nvPr>
        </p:nvSpPr>
        <p:spPr/>
        <p:txBody>
          <a:bodyPr/>
          <a:lstStyle/>
          <a:p>
            <a:r>
              <a:rPr lang="en-US" dirty="0" smtClean="0"/>
              <a:t>Hereditary Hematologic Malignancies</a:t>
            </a:r>
            <a:endParaRPr lang="en-US" dirty="0"/>
          </a:p>
        </p:txBody>
      </p:sp>
      <p:sp>
        <p:nvSpPr>
          <p:cNvPr id="8" name="TextBox 7"/>
          <p:cNvSpPr txBox="1"/>
          <p:nvPr/>
        </p:nvSpPr>
        <p:spPr>
          <a:xfrm>
            <a:off x="49954" y="6523063"/>
            <a:ext cx="8534400" cy="276999"/>
          </a:xfrm>
          <a:prstGeom prst="rect">
            <a:avLst/>
          </a:prstGeom>
          <a:noFill/>
        </p:spPr>
        <p:txBody>
          <a:bodyPr wrap="square" rtlCol="0">
            <a:spAutoFit/>
          </a:bodyPr>
          <a:lstStyle/>
          <a:p>
            <a:r>
              <a:rPr lang="en-US" sz="1200" dirty="0" smtClean="0"/>
              <a:t>Cerhan and Slager. </a:t>
            </a:r>
            <a:r>
              <a:rPr lang="en-US" sz="1200" i="1" dirty="0" smtClean="0"/>
              <a:t>Blood</a:t>
            </a:r>
            <a:r>
              <a:rPr lang="en-US" sz="1200" dirty="0" smtClean="0"/>
              <a:t> 2015;126(20).</a:t>
            </a:r>
            <a:endParaRPr lang="en-US" sz="1200" dirty="0"/>
          </a:p>
        </p:txBody>
      </p:sp>
      <p:pic>
        <p:nvPicPr>
          <p:cNvPr id="9" name="Picture 8"/>
          <p:cNvPicPr>
            <a:picLocks noChangeAspect="1"/>
          </p:cNvPicPr>
          <p:nvPr/>
        </p:nvPicPr>
        <p:blipFill>
          <a:blip r:embed="rId2"/>
          <a:stretch>
            <a:fillRect/>
          </a:stretch>
        </p:blipFill>
        <p:spPr>
          <a:xfrm>
            <a:off x="311044" y="1576813"/>
            <a:ext cx="8521913" cy="4112825"/>
          </a:xfrm>
          <a:prstGeom prst="rect">
            <a:avLst/>
          </a:prstGeom>
        </p:spPr>
      </p:pic>
      <p:sp>
        <p:nvSpPr>
          <p:cNvPr id="2" name="Oval 1"/>
          <p:cNvSpPr/>
          <p:nvPr/>
        </p:nvSpPr>
        <p:spPr bwMode="gray">
          <a:xfrm>
            <a:off x="4986670" y="2463401"/>
            <a:ext cx="744279" cy="552893"/>
          </a:xfrm>
          <a:prstGeom prst="ellipse">
            <a:avLst/>
          </a:prstGeom>
          <a:noFill/>
          <a:ln w="19050" cap="flat">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1200"/>
              </a:spcBef>
            </a:pPr>
            <a:endParaRPr lang="en-US" sz="2000" dirty="0" smtClean="0"/>
          </a:p>
        </p:txBody>
      </p:sp>
      <p:sp>
        <p:nvSpPr>
          <p:cNvPr id="10" name="Oval 9"/>
          <p:cNvSpPr/>
          <p:nvPr/>
        </p:nvSpPr>
        <p:spPr bwMode="gray">
          <a:xfrm>
            <a:off x="4986669" y="4476499"/>
            <a:ext cx="744279" cy="552893"/>
          </a:xfrm>
          <a:prstGeom prst="ellipse">
            <a:avLst/>
          </a:prstGeom>
          <a:noFill/>
          <a:ln w="19050" cap="flat">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1200"/>
              </a:spcBef>
            </a:pPr>
            <a:endParaRPr lang="en-US" sz="2000" dirty="0" smtClean="0"/>
          </a:p>
        </p:txBody>
      </p:sp>
    </p:spTree>
    <p:extLst>
      <p:ext uri="{BB962C8B-B14F-4D97-AF65-F5344CB8AC3E}">
        <p14:creationId xmlns:p14="http://schemas.microsoft.com/office/powerpoint/2010/main" val="39097288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Testing Options &amp; Considerations</a:t>
            </a:r>
            <a:endParaRPr lang="en-US" dirty="0"/>
          </a:p>
        </p:txBody>
      </p:sp>
      <p:sp>
        <p:nvSpPr>
          <p:cNvPr id="3" name="Slide Number Placeholder 2"/>
          <p:cNvSpPr>
            <a:spLocks noGrp="1"/>
          </p:cNvSpPr>
          <p:nvPr>
            <p:ph type="sldNum" sz="quarter" idx="10"/>
          </p:nvPr>
        </p:nvSpPr>
        <p:spPr/>
        <p:txBody>
          <a:bodyPr/>
          <a:lstStyle/>
          <a:p>
            <a:fld id="{CC041753-90EA-4E44-9BB8-633978F3CCC4}" type="slidenum">
              <a:rPr lang="en-US" smtClean="0"/>
              <a:pPr/>
              <a:t>39</a:t>
            </a:fld>
            <a:endParaRPr lang="en-US" dirty="0"/>
          </a:p>
        </p:txBody>
      </p:sp>
    </p:spTree>
    <p:extLst>
      <p:ext uri="{BB962C8B-B14F-4D97-AF65-F5344CB8AC3E}">
        <p14:creationId xmlns:p14="http://schemas.microsoft.com/office/powerpoint/2010/main" val="1166445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5E2BBA0D-1BF3-4B9C-9EC3-0DB9A4995528" descr="5E2BBA0D-1BF3-4B9C-9EC3-0DB9A499552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57" t="24742" r="23940" b="8180"/>
          <a:stretch/>
        </p:blipFill>
        <p:spPr bwMode="auto">
          <a:xfrm>
            <a:off x="1752600" y="885825"/>
            <a:ext cx="5476876" cy="498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3648075" y="2660348"/>
            <a:ext cx="1295400" cy="143827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p:cNvSpPr txBox="1"/>
          <p:nvPr/>
        </p:nvSpPr>
        <p:spPr>
          <a:xfrm>
            <a:off x="178674" y="6545685"/>
            <a:ext cx="7598979" cy="184666"/>
          </a:xfrm>
          <a:prstGeom prst="rect">
            <a:avLst/>
          </a:prstGeom>
          <a:noFill/>
        </p:spPr>
        <p:txBody>
          <a:bodyPr wrap="square" lIns="0" tIns="0" rIns="0" bIns="0" rtlCol="0">
            <a:spAutoFit/>
          </a:bodyPr>
          <a:lstStyle/>
          <a:p>
            <a:pPr>
              <a:spcBef>
                <a:spcPts val="1200"/>
              </a:spcBef>
              <a:buClr>
                <a:schemeClr val="tx1"/>
              </a:buClr>
            </a:pPr>
            <a:r>
              <a:rPr lang="en-US" sz="1200" dirty="0" smtClean="0">
                <a:cs typeface="Arial"/>
              </a:rPr>
              <a:t>Slide courtesy of Kayla Hamilton, MS, CGC, St. Jude Children’s Hospital</a:t>
            </a:r>
          </a:p>
        </p:txBody>
      </p:sp>
      <p:sp>
        <p:nvSpPr>
          <p:cNvPr id="2" name="TextBox 1"/>
          <p:cNvSpPr txBox="1"/>
          <p:nvPr/>
        </p:nvSpPr>
        <p:spPr>
          <a:xfrm>
            <a:off x="367861" y="885824"/>
            <a:ext cx="3026980" cy="615553"/>
          </a:xfrm>
          <a:prstGeom prst="rect">
            <a:avLst/>
          </a:prstGeom>
          <a:noFill/>
        </p:spPr>
        <p:txBody>
          <a:bodyPr wrap="square" lIns="0" tIns="0" rIns="0" bIns="0" rtlCol="0">
            <a:spAutoFit/>
          </a:bodyPr>
          <a:lstStyle/>
          <a:p>
            <a:pPr>
              <a:spcBef>
                <a:spcPts val="1200"/>
              </a:spcBef>
              <a:buClr>
                <a:schemeClr val="tx1"/>
              </a:buClr>
            </a:pPr>
            <a:r>
              <a:rPr lang="en-US" sz="2000" dirty="0" smtClean="0">
                <a:latin typeface="Arial" panose="020B0604020202020204" pitchFamily="34" charset="0"/>
                <a:cs typeface="Arial" panose="020B0604020202020204" pitchFamily="34" charset="0"/>
              </a:rPr>
              <a:t>The following year… (2009)</a:t>
            </a:r>
          </a:p>
        </p:txBody>
      </p:sp>
    </p:spTree>
    <p:extLst>
      <p:ext uri="{BB962C8B-B14F-4D97-AF65-F5344CB8AC3E}">
        <p14:creationId xmlns:p14="http://schemas.microsoft.com/office/powerpoint/2010/main" val="278152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11481" y="1364364"/>
            <a:ext cx="8321040" cy="4944996"/>
          </a:xfrm>
        </p:spPr>
        <p:txBody>
          <a:bodyPr/>
          <a:lstStyle/>
          <a:p>
            <a:pPr marL="342900" indent="-342900">
              <a:buFont typeface="Arial" panose="020B0604020202020204" pitchFamily="34" charset="0"/>
              <a:buChar char="•"/>
            </a:pPr>
            <a:r>
              <a:rPr lang="en-US" dirty="0"/>
              <a:t>Genetic testing for </a:t>
            </a:r>
            <a:r>
              <a:rPr lang="en-US" dirty="0" smtClean="0"/>
              <a:t>the majority </a:t>
            </a:r>
            <a:r>
              <a:rPr lang="en-US" dirty="0"/>
              <a:t>of susceptibility genes is clinically available in the </a:t>
            </a:r>
            <a:r>
              <a:rPr lang="en-US" dirty="0" smtClean="0"/>
              <a:t>US</a:t>
            </a:r>
          </a:p>
          <a:p>
            <a:pPr marL="515938" lvl="1" indent="-342900"/>
            <a:r>
              <a:rPr lang="en-US" dirty="0" smtClean="0"/>
              <a:t>…but frustratingly insufficient for the current needs of leukemia patients</a:t>
            </a:r>
          </a:p>
          <a:p>
            <a:pPr marL="515938" lvl="1" indent="-342900"/>
            <a:r>
              <a:rPr lang="en-US" dirty="0" smtClean="0"/>
              <a:t>Panel-testing approach is ideal for multiple reasons– but must be </a:t>
            </a:r>
            <a:r>
              <a:rPr lang="en-US" u="sng" dirty="0" smtClean="0"/>
              <a:t>critically</a:t>
            </a:r>
            <a:r>
              <a:rPr lang="en-US" dirty="0" smtClean="0"/>
              <a:t> assessed</a:t>
            </a:r>
          </a:p>
          <a:p>
            <a:pPr marL="687388" lvl="2" indent="-342900"/>
            <a:r>
              <a:rPr lang="en-US" dirty="0" smtClean="0"/>
              <a:t>Overlapping clinical phenotype (</a:t>
            </a:r>
            <a:r>
              <a:rPr lang="en-US" i="1" dirty="0" smtClean="0"/>
              <a:t>RUNX1, ANKRD26, ETV6</a:t>
            </a:r>
            <a:r>
              <a:rPr lang="en-US" dirty="0" smtClean="0"/>
              <a:t>)</a:t>
            </a:r>
          </a:p>
          <a:p>
            <a:pPr marL="515938" lvl="1" indent="-342900"/>
            <a:r>
              <a:rPr lang="en-US" dirty="0" smtClean="0"/>
              <a:t>Limitations </a:t>
            </a:r>
            <a:r>
              <a:rPr lang="en-US" dirty="0" smtClean="0"/>
              <a:t>of current genetic testing options</a:t>
            </a:r>
          </a:p>
          <a:p>
            <a:pPr marL="687388" lvl="2" indent="-342900"/>
            <a:r>
              <a:rPr lang="en-US" dirty="0" smtClean="0"/>
              <a:t>Some labs offer “leukemia” panels that are </a:t>
            </a:r>
            <a:r>
              <a:rPr lang="en-US" dirty="0" smtClean="0"/>
              <a:t>incomplete, have </a:t>
            </a:r>
            <a:r>
              <a:rPr lang="en-US" dirty="0" smtClean="0"/>
              <a:t>inappropriate </a:t>
            </a:r>
            <a:r>
              <a:rPr lang="en-US" dirty="0" smtClean="0"/>
              <a:t>genes, or do </a:t>
            </a:r>
            <a:r>
              <a:rPr lang="en-US" dirty="0" smtClean="0"/>
              <a:t>not accept skin fibroblasts</a:t>
            </a:r>
          </a:p>
          <a:p>
            <a:pPr marL="687388" lvl="2" indent="-342900"/>
            <a:r>
              <a:rPr lang="en-US" dirty="0" smtClean="0"/>
              <a:t>Some labs offer custom panels for all identified genes via a customizable exome or phenotype-driven WES </a:t>
            </a:r>
            <a:r>
              <a:rPr lang="en-US" dirty="0" smtClean="0"/>
              <a:t>test</a:t>
            </a:r>
            <a:endParaRPr lang="en-US" dirty="0"/>
          </a:p>
          <a:p>
            <a:pPr marL="171450" lvl="2" indent="0">
              <a:buNone/>
            </a:pPr>
            <a:endParaRPr lang="en-US" dirty="0"/>
          </a:p>
          <a:p>
            <a:endParaRPr lang="en-US" dirty="0"/>
          </a:p>
        </p:txBody>
      </p:sp>
      <p:sp>
        <p:nvSpPr>
          <p:cNvPr id="3" name="Title 2"/>
          <p:cNvSpPr>
            <a:spLocks noGrp="1"/>
          </p:cNvSpPr>
          <p:nvPr>
            <p:ph type="title"/>
          </p:nvPr>
        </p:nvSpPr>
        <p:spPr/>
        <p:txBody>
          <a:bodyPr/>
          <a:lstStyle/>
          <a:p>
            <a:r>
              <a:rPr lang="en-US" dirty="0" smtClean="0"/>
              <a:t>Genetic Testing Approach</a:t>
            </a:r>
            <a:endParaRPr lang="en-US" dirty="0"/>
          </a:p>
        </p:txBody>
      </p:sp>
      <p:sp>
        <p:nvSpPr>
          <p:cNvPr id="4" name="Slide Number Placeholder 3"/>
          <p:cNvSpPr>
            <a:spLocks noGrp="1"/>
          </p:cNvSpPr>
          <p:nvPr>
            <p:ph type="sldNum" sz="quarter" idx="11"/>
          </p:nvPr>
        </p:nvSpPr>
        <p:spPr/>
        <p:txBody>
          <a:bodyPr/>
          <a:lstStyle/>
          <a:p>
            <a:fld id="{CC041753-90EA-4E44-9BB8-633978F3CCC4}" type="slidenum">
              <a:rPr lang="en-US" smtClean="0"/>
              <a:pPr/>
              <a:t>40</a:t>
            </a:fld>
            <a:endParaRPr lang="en-US" dirty="0"/>
          </a:p>
        </p:txBody>
      </p:sp>
      <p:sp>
        <p:nvSpPr>
          <p:cNvPr id="5" name="Footer Placeholder 4"/>
          <p:cNvSpPr>
            <a:spLocks noGrp="1"/>
          </p:cNvSpPr>
          <p:nvPr>
            <p:ph type="ftr" sz="quarter" idx="12"/>
          </p:nvPr>
        </p:nvSpPr>
        <p:spPr/>
        <p:txBody>
          <a:bodyPr/>
          <a:lstStyle/>
          <a:p>
            <a:r>
              <a:rPr lang="en-US" dirty="0" smtClean="0"/>
              <a:t>Hereditary Hematologic Malignancies</a:t>
            </a:r>
            <a:endParaRPr lang="en-US" dirty="0"/>
          </a:p>
        </p:txBody>
      </p:sp>
    </p:spTree>
    <p:extLst>
      <p:ext uri="{BB962C8B-B14F-4D97-AF65-F5344CB8AC3E}">
        <p14:creationId xmlns:p14="http://schemas.microsoft.com/office/powerpoint/2010/main" val="38328483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11481" y="1364364"/>
            <a:ext cx="8321040" cy="5204602"/>
          </a:xfrm>
        </p:spPr>
        <p:txBody>
          <a:bodyPr/>
          <a:lstStyle/>
          <a:p>
            <a:pPr lvl="1"/>
            <a:r>
              <a:rPr lang="en-US" dirty="0" smtClean="0"/>
              <a:t>In </a:t>
            </a:r>
            <a:r>
              <a:rPr lang="en-US" dirty="0" smtClean="0"/>
              <a:t>leukemia, </a:t>
            </a:r>
            <a:r>
              <a:rPr lang="en-US" dirty="0">
                <a:solidFill>
                  <a:schemeClr val="tx2"/>
                </a:solidFill>
              </a:rPr>
              <a:t>peripheral blood = tumor tissue</a:t>
            </a:r>
          </a:p>
          <a:p>
            <a:pPr lvl="1"/>
            <a:r>
              <a:rPr lang="en-US" dirty="0" smtClean="0"/>
              <a:t>Blood &amp; bone marrow in patients with leukemia are altered both by somatic mutations and cytogenetic aberrations, complicating analysis of peripheral blood (false positives &amp; negatives)</a:t>
            </a:r>
          </a:p>
          <a:p>
            <a:pPr lvl="1"/>
            <a:r>
              <a:rPr lang="en-US" dirty="0" smtClean="0"/>
              <a:t>DNA extracted from cultured skin </a:t>
            </a:r>
            <a:r>
              <a:rPr lang="en-US" dirty="0"/>
              <a:t>fibroblasts </a:t>
            </a:r>
            <a:r>
              <a:rPr lang="en-US" dirty="0" smtClean="0"/>
              <a:t>is </a:t>
            </a:r>
            <a:r>
              <a:rPr lang="en-US" dirty="0"/>
              <a:t>the </a:t>
            </a:r>
            <a:r>
              <a:rPr lang="en-US" dirty="0">
                <a:solidFill>
                  <a:schemeClr val="tx1">
                    <a:lumMod val="50000"/>
                  </a:schemeClr>
                </a:solidFill>
              </a:rPr>
              <a:t>only</a:t>
            </a:r>
            <a:r>
              <a:rPr lang="en-US" dirty="0">
                <a:solidFill>
                  <a:srgbClr val="FF0000"/>
                </a:solidFill>
              </a:rPr>
              <a:t> </a:t>
            </a:r>
            <a:r>
              <a:rPr lang="en-US" dirty="0"/>
              <a:t>unequivocal source of germline DNA </a:t>
            </a:r>
            <a:r>
              <a:rPr lang="en-US" dirty="0" smtClean="0"/>
              <a:t>currently accepted for germline testing at major CLIA-certified labs</a:t>
            </a:r>
            <a:endParaRPr lang="en-US" dirty="0"/>
          </a:p>
          <a:p>
            <a:pPr lvl="2"/>
            <a:r>
              <a:rPr lang="en-US" sz="1800" dirty="0"/>
              <a:t>Saliva and buccal swabs contain </a:t>
            </a:r>
            <a:r>
              <a:rPr lang="en-US" sz="1800" dirty="0" smtClean="0"/>
              <a:t>a significant </a:t>
            </a:r>
            <a:r>
              <a:rPr lang="en-US" sz="1800" dirty="0"/>
              <a:t>number of peripheral blood-derived cells, leading to tumor contamination in leukemia </a:t>
            </a:r>
            <a:r>
              <a:rPr lang="en-US" sz="1800" dirty="0" smtClean="0"/>
              <a:t>patients</a:t>
            </a:r>
          </a:p>
          <a:p>
            <a:pPr lvl="2"/>
            <a:r>
              <a:rPr lang="en-US" sz="1800" dirty="0" smtClean="0"/>
              <a:t>Saliva and blood can be used for testing in patients with multiple myeloma or lymphoma* if it has never involved the bone marrow</a:t>
            </a:r>
          </a:p>
          <a:p>
            <a:pPr marL="171450" lvl="2" indent="0">
              <a:buNone/>
            </a:pPr>
            <a:r>
              <a:rPr lang="en-US" dirty="0" smtClean="0"/>
              <a:t>*patients s/p autologous stem cell transplant are at higher risk for clonal hematopoiesis</a:t>
            </a:r>
            <a:endParaRPr lang="en-US" dirty="0"/>
          </a:p>
          <a:p>
            <a:endParaRPr lang="en-US" dirty="0"/>
          </a:p>
        </p:txBody>
      </p:sp>
      <p:sp>
        <p:nvSpPr>
          <p:cNvPr id="3" name="Title 2"/>
          <p:cNvSpPr>
            <a:spLocks noGrp="1"/>
          </p:cNvSpPr>
          <p:nvPr>
            <p:ph type="title"/>
          </p:nvPr>
        </p:nvSpPr>
        <p:spPr/>
        <p:txBody>
          <a:bodyPr/>
          <a:lstStyle/>
          <a:p>
            <a:r>
              <a:rPr lang="en-US" dirty="0" smtClean="0"/>
              <a:t>Tissue Selection</a:t>
            </a:r>
            <a:endParaRPr lang="en-US" dirty="0"/>
          </a:p>
        </p:txBody>
      </p:sp>
      <p:sp>
        <p:nvSpPr>
          <p:cNvPr id="4" name="Slide Number Placeholder 3"/>
          <p:cNvSpPr>
            <a:spLocks noGrp="1"/>
          </p:cNvSpPr>
          <p:nvPr>
            <p:ph type="sldNum" sz="quarter" idx="11"/>
          </p:nvPr>
        </p:nvSpPr>
        <p:spPr/>
        <p:txBody>
          <a:bodyPr/>
          <a:lstStyle/>
          <a:p>
            <a:fld id="{CC041753-90EA-4E44-9BB8-633978F3CCC4}" type="slidenum">
              <a:rPr lang="en-US" smtClean="0"/>
              <a:pPr/>
              <a:t>41</a:t>
            </a:fld>
            <a:endParaRPr lang="en-US" dirty="0"/>
          </a:p>
        </p:txBody>
      </p:sp>
    </p:spTree>
    <p:extLst>
      <p:ext uri="{BB962C8B-B14F-4D97-AF65-F5344CB8AC3E}">
        <p14:creationId xmlns:p14="http://schemas.microsoft.com/office/powerpoint/2010/main" val="29417486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598120"/>
            <a:ext cx="7765322" cy="970450"/>
          </a:xfrm>
        </p:spPr>
        <p:txBody>
          <a:bodyPr>
            <a:normAutofit/>
          </a:bodyPr>
          <a:lstStyle/>
          <a:p>
            <a:r>
              <a:rPr lang="en-US" sz="3200" dirty="0" smtClean="0"/>
              <a:t>Skin punch biopsy</a:t>
            </a:r>
            <a:endParaRPr lang="en-US" sz="3200" dirty="0"/>
          </a:p>
        </p:txBody>
      </p:sp>
      <p:sp>
        <p:nvSpPr>
          <p:cNvPr id="10" name="Content Placeholder 9"/>
          <p:cNvSpPr>
            <a:spLocks noGrp="1"/>
          </p:cNvSpPr>
          <p:nvPr>
            <p:ph sz="half" idx="4294967295"/>
          </p:nvPr>
        </p:nvSpPr>
        <p:spPr>
          <a:xfrm>
            <a:off x="609600" y="1371600"/>
            <a:ext cx="3795373" cy="4800599"/>
          </a:xfrm>
          <a:prstGeom prst="rect">
            <a:avLst/>
          </a:prstGeom>
        </p:spPr>
        <p:txBody>
          <a:bodyPr>
            <a:normAutofit/>
          </a:bodyPr>
          <a:lstStyle/>
          <a:p>
            <a:r>
              <a:rPr lang="en-US" dirty="0" smtClean="0"/>
              <a:t>Relatively quick procedure</a:t>
            </a:r>
          </a:p>
          <a:p>
            <a:r>
              <a:rPr lang="en-US" dirty="0" smtClean="0"/>
              <a:t>Sterile field created with biopsy kit, can be performed in outpatient clinic or at the time of bone marrow biopsy/aspiration</a:t>
            </a:r>
          </a:p>
          <a:p>
            <a:r>
              <a:rPr lang="en-US" dirty="0" smtClean="0"/>
              <a:t>Normal skin </a:t>
            </a:r>
          </a:p>
          <a:p>
            <a:r>
              <a:rPr lang="en-US" dirty="0" smtClean="0"/>
              <a:t>Skin fibroblasts must be cultured in CLIA-environment before testing</a:t>
            </a:r>
          </a:p>
          <a:p>
            <a:pPr lvl="1"/>
            <a:r>
              <a:rPr lang="en-US" dirty="0" smtClean="0"/>
              <a:t>Procedure is overwhelmingly acceptable to patients</a:t>
            </a:r>
          </a:p>
          <a:p>
            <a:pPr lvl="1"/>
            <a:r>
              <a:rPr lang="en-US" dirty="0" smtClean="0"/>
              <a:t>Limits </a:t>
            </a:r>
            <a:r>
              <a:rPr lang="en-US" dirty="0" smtClean="0"/>
              <a:t>genetic testing lab options</a:t>
            </a:r>
          </a:p>
        </p:txBody>
      </p:sp>
      <p:pic>
        <p:nvPicPr>
          <p:cNvPr id="1026"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4949833" y="762000"/>
            <a:ext cx="4041775" cy="326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91000"/>
            <a:ext cx="3390900"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6471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083" y="578359"/>
            <a:ext cx="7765322" cy="970450"/>
          </a:xfrm>
        </p:spPr>
        <p:txBody>
          <a:bodyPr>
            <a:normAutofit/>
          </a:bodyPr>
          <a:lstStyle/>
          <a:p>
            <a:r>
              <a:rPr lang="en-US" sz="3200" dirty="0" smtClean="0"/>
              <a:t>Tissue Selection Checklist</a:t>
            </a:r>
            <a:endParaRPr lang="en-US" sz="3200" dirty="0"/>
          </a:p>
        </p:txBody>
      </p:sp>
      <p:sp>
        <p:nvSpPr>
          <p:cNvPr id="3" name="Content Placeholder 2"/>
          <p:cNvSpPr>
            <a:spLocks noGrp="1"/>
          </p:cNvSpPr>
          <p:nvPr>
            <p:ph idx="4294967295"/>
          </p:nvPr>
        </p:nvSpPr>
        <p:spPr>
          <a:xfrm>
            <a:off x="231228" y="1219200"/>
            <a:ext cx="8219440" cy="5339255"/>
          </a:xfrm>
          <a:prstGeom prst="rect">
            <a:avLst/>
          </a:prstGeom>
        </p:spPr>
        <p:txBody>
          <a:bodyPr>
            <a:noAutofit/>
          </a:bodyPr>
          <a:lstStyle/>
          <a:p>
            <a:pPr marL="285750" indent="-285750">
              <a:buFont typeface="Wingdings" panose="05000000000000000000" pitchFamily="2" charset="2"/>
              <a:buChar char="ü"/>
            </a:pPr>
            <a:r>
              <a:rPr lang="en-US" sz="1800" dirty="0" smtClean="0"/>
              <a:t>Patients with active leukemia or lymphoma involving the bone marrow (stage </a:t>
            </a:r>
            <a:r>
              <a:rPr lang="en-US" sz="1800" dirty="0" smtClean="0"/>
              <a:t>IVB):</a:t>
            </a:r>
            <a:r>
              <a:rPr lang="en-US" sz="1800" dirty="0" smtClean="0"/>
              <a:t/>
            </a:r>
            <a:br>
              <a:rPr lang="en-US" sz="1800" dirty="0" smtClean="0"/>
            </a:br>
            <a:r>
              <a:rPr lang="en-US" sz="1800" dirty="0" smtClean="0">
                <a:solidFill>
                  <a:srgbClr val="FF0000"/>
                </a:solidFill>
              </a:rPr>
              <a:t>skin fibroblasts </a:t>
            </a:r>
          </a:p>
          <a:p>
            <a:pPr marL="285750" indent="-285750">
              <a:buFont typeface="Wingdings" panose="05000000000000000000" pitchFamily="2" charset="2"/>
              <a:buChar char="ü"/>
            </a:pPr>
            <a:r>
              <a:rPr lang="en-US" sz="1800" dirty="0" smtClean="0"/>
              <a:t>Patients s/p matched related- or unrelated-donor SCT (</a:t>
            </a:r>
            <a:r>
              <a:rPr lang="en-US" sz="1800" b="1" dirty="0" smtClean="0"/>
              <a:t>allogeneic</a:t>
            </a:r>
            <a:r>
              <a:rPr lang="en-US" sz="1800" dirty="0" smtClean="0"/>
              <a:t>):</a:t>
            </a:r>
            <a:br>
              <a:rPr lang="en-US" sz="1800" dirty="0" smtClean="0"/>
            </a:br>
            <a:r>
              <a:rPr lang="en-US" sz="1800" dirty="0" smtClean="0">
                <a:solidFill>
                  <a:srgbClr val="FF0000"/>
                </a:solidFill>
              </a:rPr>
              <a:t>skin fibroblasts</a:t>
            </a:r>
            <a:r>
              <a:rPr lang="en-US" sz="1600" dirty="0" smtClean="0"/>
              <a:t/>
            </a:r>
            <a:br>
              <a:rPr lang="en-US" sz="1600" dirty="0" smtClean="0"/>
            </a:br>
            <a:r>
              <a:rPr lang="en-US" sz="1600" dirty="0" smtClean="0"/>
              <a:t>(Peripheral blood contains lymphocytes from donor stem cells = donor DNA)</a:t>
            </a:r>
            <a:endParaRPr lang="en-US" sz="1600" dirty="0"/>
          </a:p>
          <a:p>
            <a:pPr marL="285750" indent="-285750">
              <a:buFont typeface="Wingdings" panose="05000000000000000000" pitchFamily="2" charset="2"/>
              <a:buChar char="ü"/>
            </a:pPr>
            <a:r>
              <a:rPr lang="en-US" sz="1800" dirty="0" smtClean="0"/>
              <a:t>Patients s/p </a:t>
            </a:r>
            <a:r>
              <a:rPr lang="en-US" sz="1800" b="1" dirty="0" smtClean="0"/>
              <a:t>autologous</a:t>
            </a:r>
            <a:r>
              <a:rPr lang="en-US" sz="1800" dirty="0" smtClean="0"/>
              <a:t> SCT in remission:</a:t>
            </a:r>
            <a:br>
              <a:rPr lang="en-US" sz="1800" dirty="0" smtClean="0"/>
            </a:br>
            <a:r>
              <a:rPr lang="en-US" sz="1800" dirty="0" smtClean="0">
                <a:solidFill>
                  <a:srgbClr val="FF0000"/>
                </a:solidFill>
              </a:rPr>
              <a:t>peripheral blood*</a:t>
            </a:r>
          </a:p>
          <a:p>
            <a:pPr marL="285750" indent="-285750">
              <a:buFont typeface="Wingdings" panose="05000000000000000000" pitchFamily="2" charset="2"/>
              <a:buChar char="ü"/>
            </a:pPr>
            <a:r>
              <a:rPr lang="en-US" sz="1800" dirty="0" smtClean="0"/>
              <a:t>Acute leukemia </a:t>
            </a:r>
            <a:r>
              <a:rPr lang="en-US" sz="1800" b="1" dirty="0" smtClean="0"/>
              <a:t>in remission:</a:t>
            </a:r>
            <a:r>
              <a:rPr lang="en-US" sz="1800" dirty="0"/>
              <a:t/>
            </a:r>
            <a:br>
              <a:rPr lang="en-US" sz="1800" dirty="0"/>
            </a:br>
            <a:r>
              <a:rPr lang="en-US" sz="1600" dirty="0" smtClean="0"/>
              <a:t>The specific malignancy and the depth of remission guide the specimen for testing</a:t>
            </a:r>
            <a:br>
              <a:rPr lang="en-US" sz="1600" dirty="0" smtClean="0"/>
            </a:br>
            <a:r>
              <a:rPr lang="en-US" sz="1600" dirty="0"/>
              <a:t>Durable CR is </a:t>
            </a:r>
            <a:r>
              <a:rPr lang="en-US" sz="1600" dirty="0" smtClean="0"/>
              <a:t>preferable = morphologic remission on BMA and negative MRD/flow cytometry for at least 1, preferably &gt;2-3 years</a:t>
            </a:r>
            <a:br>
              <a:rPr lang="en-US" sz="1600" dirty="0" smtClean="0"/>
            </a:br>
            <a:r>
              <a:rPr lang="en-US" sz="1800" dirty="0" smtClean="0">
                <a:solidFill>
                  <a:srgbClr val="FF0000"/>
                </a:solidFill>
              </a:rPr>
              <a:t>Skin fibroblasts</a:t>
            </a:r>
            <a:r>
              <a:rPr lang="en-US" sz="1800" dirty="0" smtClean="0"/>
              <a:t> </a:t>
            </a:r>
            <a:endParaRPr lang="en-US" sz="1600" dirty="0" smtClean="0"/>
          </a:p>
          <a:p>
            <a:pPr marL="285750" indent="-285750">
              <a:buFont typeface="Wingdings" panose="05000000000000000000" pitchFamily="2" charset="2"/>
              <a:buChar char="ü"/>
            </a:pPr>
            <a:r>
              <a:rPr lang="en-US" sz="1800" dirty="0" smtClean="0"/>
              <a:t>Patients with chronic leukemia (CLL/CML):</a:t>
            </a:r>
            <a:br>
              <a:rPr lang="en-US" sz="1800" dirty="0" smtClean="0"/>
            </a:br>
            <a:r>
              <a:rPr lang="en-US" sz="1600" dirty="0" smtClean="0"/>
              <a:t>Chronic leukemia does not achieve complete remission </a:t>
            </a:r>
            <a:r>
              <a:rPr lang="en-US" sz="1600" u="sng" dirty="0" smtClean="0"/>
              <a:t>even in remission phase</a:t>
            </a:r>
            <a:br>
              <a:rPr lang="en-US" sz="1600" u="sng" dirty="0" smtClean="0"/>
            </a:br>
            <a:r>
              <a:rPr lang="en-US" sz="1600" dirty="0" smtClean="0">
                <a:solidFill>
                  <a:srgbClr val="FF0000"/>
                </a:solidFill>
              </a:rPr>
              <a:t>Skin </a:t>
            </a:r>
            <a:r>
              <a:rPr lang="en-US" sz="1800" dirty="0" smtClean="0">
                <a:solidFill>
                  <a:srgbClr val="FF0000"/>
                </a:solidFill>
              </a:rPr>
              <a:t>fibroblasts</a:t>
            </a:r>
            <a:endParaRPr lang="en-US" sz="1600" dirty="0" smtClean="0">
              <a:solidFill>
                <a:srgbClr val="FF0000"/>
              </a:solidFill>
            </a:endParaRPr>
          </a:p>
          <a:p>
            <a:r>
              <a:rPr lang="en-US" sz="1600" dirty="0" smtClean="0">
                <a:solidFill>
                  <a:srgbClr val="FF0000"/>
                </a:solidFill>
              </a:rPr>
              <a:t>*post-transplant patients have a high incidence of CHIP and other bone marrow sequelae after conditioning regimens– some experts would still recommend skin fibroblasts as most accurate</a:t>
            </a:r>
            <a:endParaRPr lang="en-US" sz="1600" dirty="0" smtClean="0"/>
          </a:p>
        </p:txBody>
      </p:sp>
    </p:spTree>
    <p:extLst>
      <p:ext uri="{BB962C8B-B14F-4D97-AF65-F5344CB8AC3E}">
        <p14:creationId xmlns:p14="http://schemas.microsoft.com/office/powerpoint/2010/main" val="33893724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Surveillance Recommendations</a:t>
            </a:r>
            <a:endParaRPr lang="en-US" dirty="0"/>
          </a:p>
        </p:txBody>
      </p:sp>
      <p:sp>
        <p:nvSpPr>
          <p:cNvPr id="3" name="Slide Number Placeholder 2"/>
          <p:cNvSpPr>
            <a:spLocks noGrp="1"/>
          </p:cNvSpPr>
          <p:nvPr>
            <p:ph type="sldNum" sz="quarter" idx="10"/>
          </p:nvPr>
        </p:nvSpPr>
        <p:spPr/>
        <p:txBody>
          <a:bodyPr/>
          <a:lstStyle/>
          <a:p>
            <a:fld id="{CC041753-90EA-4E44-9BB8-633978F3CCC4}" type="slidenum">
              <a:rPr lang="en-US" smtClean="0"/>
              <a:pPr/>
              <a:t>44</a:t>
            </a:fld>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7225664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411481" y="1343099"/>
            <a:ext cx="8321040" cy="5031480"/>
          </a:xfrm>
        </p:spPr>
        <p:txBody>
          <a:bodyPr/>
          <a:lstStyle/>
          <a:p>
            <a:r>
              <a:rPr lang="en-US" sz="1800" dirty="0" smtClean="0"/>
              <a:t>For unaffected patients with inherited susceptibility syndrome:</a:t>
            </a:r>
          </a:p>
          <a:p>
            <a:pPr marL="342900" indent="-342900">
              <a:buFont typeface="Arial" panose="020B0604020202020204" pitchFamily="34" charset="0"/>
              <a:buChar char="•"/>
            </a:pPr>
            <a:r>
              <a:rPr lang="en-US" sz="1800" dirty="0" smtClean="0"/>
              <a:t>Clinical exam with complete blood count with differential (CBC) every 6 months</a:t>
            </a:r>
          </a:p>
          <a:p>
            <a:pPr marL="342900" indent="-342900">
              <a:buFont typeface="Arial" panose="020B0604020202020204" pitchFamily="34" charset="0"/>
              <a:buChar char="•"/>
            </a:pPr>
            <a:r>
              <a:rPr lang="en-US" sz="1800" dirty="0" smtClean="0"/>
              <a:t>Baseline bone marrow biopsy and aspiration at diagnosis, consider annually, and with any new or emerging cytopenias</a:t>
            </a:r>
          </a:p>
          <a:p>
            <a:pPr marL="515938" lvl="1" indent="-342900"/>
            <a:r>
              <a:rPr lang="en-US" sz="1600" dirty="0" smtClean="0"/>
              <a:t>Include cytogenetic, flow cytometry, and molecular characterization of the bone marrow at diagnosis and on subsequent analysis for clonal surveillance</a:t>
            </a:r>
          </a:p>
          <a:p>
            <a:pPr marL="342900" indent="-342900">
              <a:buFont typeface="Arial" panose="020B0604020202020204" pitchFamily="34" charset="0"/>
              <a:buChar char="•"/>
            </a:pPr>
            <a:r>
              <a:rPr lang="en-US" sz="1800" dirty="0" smtClean="0"/>
              <a:t>Consider allogeneic hematopoietic stem cell transplant at the development of dysplasia, or clonal cytogenetic or molecular abnormality</a:t>
            </a:r>
          </a:p>
          <a:p>
            <a:pPr marL="342900" indent="-342900">
              <a:buFont typeface="Arial" panose="020B0604020202020204" pitchFamily="34" charset="0"/>
              <a:buChar char="•"/>
            </a:pPr>
            <a:r>
              <a:rPr lang="en-US" sz="1800" dirty="0" smtClean="0"/>
              <a:t>Genetic counseling for at-risk family members (especially potential SCT donors)</a:t>
            </a:r>
          </a:p>
          <a:p>
            <a:pPr marL="342900" indent="-342900">
              <a:buFont typeface="Arial" panose="020B0604020202020204" pitchFamily="34" charset="0"/>
              <a:buChar char="•"/>
            </a:pPr>
            <a:r>
              <a:rPr lang="en-US" sz="1800" dirty="0" smtClean="0"/>
              <a:t>There </a:t>
            </a:r>
            <a:r>
              <a:rPr lang="en-US" sz="1800" dirty="0"/>
              <a:t>is no evidence to recommend screening in </a:t>
            </a:r>
            <a:r>
              <a:rPr lang="en-US" sz="1800" u="sng" dirty="0"/>
              <a:t>unaffected</a:t>
            </a:r>
            <a:r>
              <a:rPr lang="en-US" sz="1800" dirty="0"/>
              <a:t> individuals if </a:t>
            </a:r>
            <a:r>
              <a:rPr lang="en-US" sz="1800" dirty="0" smtClean="0"/>
              <a:t>appropriate </a:t>
            </a:r>
            <a:r>
              <a:rPr lang="en-US" sz="1800" dirty="0"/>
              <a:t>genetic </a:t>
            </a:r>
            <a:r>
              <a:rPr lang="en-US" sz="1800" dirty="0" smtClean="0"/>
              <a:t>testing in </a:t>
            </a:r>
            <a:r>
              <a:rPr lang="en-US" sz="1800" dirty="0"/>
              <a:t>the affected </a:t>
            </a:r>
            <a:r>
              <a:rPr lang="en-US" sz="1800" dirty="0" smtClean="0"/>
              <a:t>relative(s) </a:t>
            </a:r>
            <a:r>
              <a:rPr lang="en-US" sz="1800" dirty="0"/>
              <a:t>has been negative for </a:t>
            </a:r>
            <a:r>
              <a:rPr lang="en-US" sz="1800" dirty="0" smtClean="0"/>
              <a:t>mutations</a:t>
            </a:r>
            <a:endParaRPr lang="en-US" sz="1800" dirty="0"/>
          </a:p>
          <a:p>
            <a:pPr marL="342900" indent="-342900">
              <a:buFont typeface="Arial" panose="020B0604020202020204" pitchFamily="34" charset="0"/>
              <a:buChar char="•"/>
            </a:pPr>
            <a:endParaRPr lang="en-US" dirty="0" smtClean="0"/>
          </a:p>
        </p:txBody>
      </p:sp>
      <p:sp>
        <p:nvSpPr>
          <p:cNvPr id="6" name="Title 5"/>
          <p:cNvSpPr>
            <a:spLocks noGrp="1"/>
          </p:cNvSpPr>
          <p:nvPr>
            <p:ph type="title"/>
          </p:nvPr>
        </p:nvSpPr>
        <p:spPr/>
        <p:txBody>
          <a:bodyPr/>
          <a:lstStyle/>
          <a:p>
            <a:r>
              <a:rPr lang="en-US" dirty="0" smtClean="0"/>
              <a:t>Current Expert Opinion/Consensus Statements</a:t>
            </a:r>
            <a:endParaRPr lang="en-US" dirty="0"/>
          </a:p>
        </p:txBody>
      </p:sp>
      <p:sp>
        <p:nvSpPr>
          <p:cNvPr id="3" name="Slide Number Placeholder 2"/>
          <p:cNvSpPr>
            <a:spLocks noGrp="1"/>
          </p:cNvSpPr>
          <p:nvPr>
            <p:ph type="sldNum" sz="quarter" idx="11"/>
          </p:nvPr>
        </p:nvSpPr>
        <p:spPr/>
        <p:txBody>
          <a:bodyPr/>
          <a:lstStyle/>
          <a:p>
            <a:fld id="{CC041753-90EA-4E44-9BB8-633978F3CCC4}" type="slidenum">
              <a:rPr lang="en-US" smtClean="0"/>
              <a:pPr/>
              <a:t>45</a:t>
            </a:fld>
            <a:endParaRPr lang="en-US" dirty="0"/>
          </a:p>
        </p:txBody>
      </p:sp>
      <p:sp>
        <p:nvSpPr>
          <p:cNvPr id="8" name="TextBox 7"/>
          <p:cNvSpPr txBox="1"/>
          <p:nvPr/>
        </p:nvSpPr>
        <p:spPr>
          <a:xfrm>
            <a:off x="103136" y="6528467"/>
            <a:ext cx="8849477" cy="307777"/>
          </a:xfrm>
          <a:prstGeom prst="rect">
            <a:avLst/>
          </a:prstGeom>
          <a:noFill/>
        </p:spPr>
        <p:txBody>
          <a:bodyPr wrap="square" rtlCol="0">
            <a:spAutoFit/>
          </a:bodyPr>
          <a:lstStyle/>
          <a:p>
            <a:r>
              <a:rPr lang="en-US" sz="1200" dirty="0" smtClean="0"/>
              <a:t>Churpek JE et al. </a:t>
            </a:r>
            <a:r>
              <a:rPr lang="en-US" sz="1200" i="1" dirty="0" smtClean="0"/>
              <a:t>Leuk &amp; Lymph </a:t>
            </a:r>
            <a:r>
              <a:rPr lang="en-US" sz="1200" dirty="0" smtClean="0"/>
              <a:t>2012; Akpan et al. </a:t>
            </a:r>
            <a:r>
              <a:rPr lang="en-US" sz="1200" i="1" dirty="0" smtClean="0"/>
              <a:t>Curr Hematol Malig Rep</a:t>
            </a:r>
            <a:r>
              <a:rPr lang="en-US" sz="1200" dirty="0" smtClean="0"/>
              <a:t> 2018. Kanagal-Shamanna et al. </a:t>
            </a:r>
            <a:r>
              <a:rPr lang="en-US" sz="1200" i="1" dirty="0" smtClean="0"/>
              <a:t>Haematologica </a:t>
            </a:r>
            <a:r>
              <a:rPr lang="en-US" sz="1200" dirty="0" smtClean="0"/>
              <a:t>2017</a:t>
            </a:r>
            <a:r>
              <a:rPr lang="en-US" sz="1400" dirty="0" smtClean="0"/>
              <a:t>.</a:t>
            </a:r>
          </a:p>
        </p:txBody>
      </p:sp>
    </p:spTree>
    <p:extLst>
      <p:ext uri="{BB962C8B-B14F-4D97-AF65-F5344CB8AC3E}">
        <p14:creationId xmlns:p14="http://schemas.microsoft.com/office/powerpoint/2010/main" val="22507580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Considerations &amp; Conclusions</a:t>
            </a:r>
            <a:br>
              <a:rPr lang="en-US" dirty="0" smtClean="0"/>
            </a:br>
            <a:endParaRPr lang="en-US" dirty="0"/>
          </a:p>
        </p:txBody>
      </p:sp>
      <p:sp>
        <p:nvSpPr>
          <p:cNvPr id="3" name="Slide Number Placeholder 2"/>
          <p:cNvSpPr>
            <a:spLocks noGrp="1"/>
          </p:cNvSpPr>
          <p:nvPr>
            <p:ph type="sldNum" sz="quarter" idx="10"/>
          </p:nvPr>
        </p:nvSpPr>
        <p:spPr/>
        <p:txBody>
          <a:bodyPr/>
          <a:lstStyle/>
          <a:p>
            <a:fld id="{CC041753-90EA-4E44-9BB8-633978F3CCC4}" type="slidenum">
              <a:rPr lang="en-US" smtClean="0"/>
              <a:pPr/>
              <a:t>46</a:t>
            </a:fld>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486417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Compared to patients with solid tumors</a:t>
            </a:r>
            <a:endParaRPr lang="en-US" dirty="0"/>
          </a:p>
        </p:txBody>
      </p:sp>
      <p:sp>
        <p:nvSpPr>
          <p:cNvPr id="3" name="Content Placeholder 2"/>
          <p:cNvSpPr>
            <a:spLocks noGrp="1"/>
          </p:cNvSpPr>
          <p:nvPr>
            <p:ph idx="4294967295"/>
          </p:nvPr>
        </p:nvSpPr>
        <p:spPr>
          <a:xfrm>
            <a:off x="685346" y="1364364"/>
            <a:ext cx="7765322" cy="4426837"/>
          </a:xfrm>
          <a:prstGeom prst="rect">
            <a:avLst/>
          </a:prstGeom>
        </p:spPr>
        <p:txBody>
          <a:bodyPr>
            <a:normAutofit/>
          </a:bodyPr>
          <a:lstStyle/>
          <a:p>
            <a:r>
              <a:rPr lang="en-US" dirty="0" smtClean="0"/>
              <a:t>In families with leukemia, genetic testing has many (but not all) of the same benefits, risks, and limitations as that of other hereditary cancer syndromes</a:t>
            </a:r>
          </a:p>
          <a:p>
            <a:pPr lvl="1"/>
            <a:r>
              <a:rPr lang="en-US" dirty="0" smtClean="0"/>
              <a:t>Slightly increased risk of genetic testing procedure (bleeding or infection from skin biopsy)</a:t>
            </a:r>
          </a:p>
          <a:p>
            <a:r>
              <a:rPr lang="en-US" dirty="0" smtClean="0"/>
              <a:t>Treatment and cure of leukemia often depends on family members</a:t>
            </a:r>
          </a:p>
          <a:p>
            <a:pPr lvl="1"/>
            <a:r>
              <a:rPr lang="en-US" dirty="0" smtClean="0"/>
              <a:t>The preferential donor for HSCT is an HLA-matched (10/10) related donor </a:t>
            </a:r>
          </a:p>
          <a:p>
            <a:pPr marL="0" lvl="1" indent="0">
              <a:buNone/>
            </a:pPr>
            <a:endParaRPr lang="en-US" dirty="0" smtClean="0"/>
          </a:p>
          <a:p>
            <a:pPr lvl="1"/>
            <a:endParaRPr lang="en-US" dirty="0" smtClean="0"/>
          </a:p>
        </p:txBody>
      </p:sp>
    </p:spTree>
    <p:extLst>
      <p:ext uri="{BB962C8B-B14F-4D97-AF65-F5344CB8AC3E}">
        <p14:creationId xmlns:p14="http://schemas.microsoft.com/office/powerpoint/2010/main" val="30690904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11481" y="1471448"/>
            <a:ext cx="8321040" cy="5628289"/>
          </a:xfrm>
        </p:spPr>
        <p:txBody>
          <a:bodyPr/>
          <a:lstStyle/>
          <a:p>
            <a:pPr marL="342900" indent="-342900">
              <a:buFont typeface="Arial" panose="020B0604020202020204" pitchFamily="34" charset="0"/>
              <a:buChar char="•"/>
            </a:pPr>
            <a:r>
              <a:rPr lang="en-US" sz="1800" dirty="0" smtClean="0"/>
              <a:t>The case for identifying families with inherited predispositions to hematologic malignancy is clear, especially in the setting of HSCT planning</a:t>
            </a:r>
          </a:p>
          <a:p>
            <a:pPr marL="342900" indent="-342900">
              <a:buFont typeface="Arial" panose="020B0604020202020204" pitchFamily="34" charset="0"/>
              <a:buChar char="•"/>
            </a:pPr>
            <a:r>
              <a:rPr lang="en-US" sz="1800" dirty="0" smtClean="0"/>
              <a:t>However, there are currently no risk-reducing or preventative actions to take to reduce the risk of developing leukemia/MDS/BMF in unaffected mutation carriers</a:t>
            </a:r>
          </a:p>
          <a:p>
            <a:pPr marL="515938" lvl="1" indent="-342900"/>
            <a:r>
              <a:rPr lang="en-US" dirty="0" smtClean="0"/>
              <a:t>In </a:t>
            </a:r>
            <a:r>
              <a:rPr lang="en-US" dirty="0" smtClean="0"/>
              <a:t>the absence of measures proven to reduce the development of leukemia and/or reduce morbidity and mortality:</a:t>
            </a:r>
          </a:p>
          <a:p>
            <a:pPr marL="687388" lvl="2" indent="-342900"/>
            <a:r>
              <a:rPr lang="en-US" sz="1800" b="1" dirty="0" smtClean="0"/>
              <a:t>Patients must be made aware that genetic testing is optional and the associated risks &amp; benefits and provide informed consent</a:t>
            </a:r>
          </a:p>
          <a:p>
            <a:pPr marL="687388" lvl="2" indent="-342900"/>
            <a:r>
              <a:rPr lang="en-US" dirty="0" smtClean="0"/>
              <a:t>Unaffected family members must be aware that genetic testing is optional and that the results not only affect SCT-donor eligibility, but also determine his/her own lifetime risks for leukemia</a:t>
            </a:r>
          </a:p>
          <a:p>
            <a:pPr marL="342900" indent="-342900">
              <a:buFont typeface="Arial" panose="020B0604020202020204" pitchFamily="34" charset="0"/>
              <a:buChar char="•"/>
            </a:pPr>
            <a:r>
              <a:rPr lang="en-US" sz="1800" dirty="0" smtClean="0"/>
              <a:t>Main benefits</a:t>
            </a:r>
          </a:p>
          <a:p>
            <a:pPr marL="515938" lvl="1" indent="-342900"/>
            <a:r>
              <a:rPr lang="en-US" sz="1600" dirty="0" smtClean="0"/>
              <a:t>Early detection and treatment, transplant conditioning regimen selection, HLA-matched donor selection in advance, potential for future treatments/chemoprevention, reduced uncertainty</a:t>
            </a:r>
          </a:p>
        </p:txBody>
      </p:sp>
      <p:sp>
        <p:nvSpPr>
          <p:cNvPr id="3" name="Title 2"/>
          <p:cNvSpPr>
            <a:spLocks noGrp="1"/>
          </p:cNvSpPr>
          <p:nvPr>
            <p:ph type="title"/>
          </p:nvPr>
        </p:nvSpPr>
        <p:spPr/>
        <p:txBody>
          <a:bodyPr/>
          <a:lstStyle/>
          <a:p>
            <a:r>
              <a:rPr lang="en-US" dirty="0" smtClean="0"/>
              <a:t>Ethical Considerations</a:t>
            </a:r>
            <a:endParaRPr lang="en-US" dirty="0"/>
          </a:p>
        </p:txBody>
      </p:sp>
      <p:sp>
        <p:nvSpPr>
          <p:cNvPr id="4" name="Slide Number Placeholder 3"/>
          <p:cNvSpPr>
            <a:spLocks noGrp="1"/>
          </p:cNvSpPr>
          <p:nvPr>
            <p:ph type="sldNum" sz="quarter" idx="11"/>
          </p:nvPr>
        </p:nvSpPr>
        <p:spPr/>
        <p:txBody>
          <a:bodyPr/>
          <a:lstStyle/>
          <a:p>
            <a:fld id="{CC041753-90EA-4E44-9BB8-633978F3CCC4}" type="slidenum">
              <a:rPr lang="en-US" smtClean="0"/>
              <a:pPr/>
              <a:t>48</a:t>
            </a:fld>
            <a:endParaRPr lang="en-US" dirty="0"/>
          </a:p>
        </p:txBody>
      </p:sp>
    </p:spTree>
    <p:extLst>
      <p:ext uri="{BB962C8B-B14F-4D97-AF65-F5344CB8AC3E}">
        <p14:creationId xmlns:p14="http://schemas.microsoft.com/office/powerpoint/2010/main" val="29952419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11481" y="1476695"/>
            <a:ext cx="8321040" cy="4572000"/>
          </a:xfrm>
        </p:spPr>
        <p:txBody>
          <a:bodyPr/>
          <a:lstStyle/>
          <a:p>
            <a:pPr marL="342900" indent="-342900">
              <a:buFont typeface="Arial" panose="020B0604020202020204" pitchFamily="34" charset="0"/>
              <a:buChar char="•"/>
            </a:pPr>
            <a:r>
              <a:rPr lang="en-US" dirty="0"/>
              <a:t>Inherited predispositions to </a:t>
            </a:r>
            <a:r>
              <a:rPr lang="en-US" dirty="0" smtClean="0"/>
              <a:t>hematologic </a:t>
            </a:r>
            <a:r>
              <a:rPr lang="en-US" dirty="0"/>
              <a:t>malignancy are more prevalent than </a:t>
            </a:r>
            <a:r>
              <a:rPr lang="en-US" dirty="0" smtClean="0"/>
              <a:t>we have historically appreciated </a:t>
            </a:r>
            <a:endParaRPr lang="en-US" dirty="0" smtClean="0"/>
          </a:p>
          <a:p>
            <a:pPr marL="342900" indent="-342900">
              <a:buFont typeface="Arial" panose="020B0604020202020204" pitchFamily="34" charset="0"/>
              <a:buChar char="•"/>
            </a:pPr>
            <a:r>
              <a:rPr lang="en-US" sz="2000" dirty="0" smtClean="0"/>
              <a:t>Diagnosis requires attention to patient and family history, </a:t>
            </a:r>
            <a:r>
              <a:rPr lang="en-US" sz="2000" dirty="0"/>
              <a:t>additional work-up and evaluation </a:t>
            </a:r>
            <a:endParaRPr lang="en-US" sz="2000" dirty="0" smtClean="0"/>
          </a:p>
          <a:p>
            <a:pPr marL="515938" lvl="1" indent="-342900"/>
            <a:r>
              <a:rPr lang="en-US" dirty="0" smtClean="0"/>
              <a:t>Leukemia is associated with high morbidity and rapid mortality</a:t>
            </a:r>
            <a:endParaRPr lang="en-US" dirty="0"/>
          </a:p>
          <a:p>
            <a:pPr marL="342900" indent="-342900">
              <a:buFont typeface="Arial" panose="020B0604020202020204" pitchFamily="34" charset="0"/>
              <a:buChar char="•"/>
            </a:pPr>
            <a:r>
              <a:rPr lang="en-US" dirty="0" smtClean="0"/>
              <a:t>And…</a:t>
            </a:r>
          </a:p>
          <a:p>
            <a:pPr marL="342900" indent="-342900">
              <a:buFont typeface="Arial" panose="020B0604020202020204" pitchFamily="34" charset="0"/>
              <a:buChar char="•"/>
            </a:pPr>
            <a:r>
              <a:rPr lang="en-US" dirty="0" smtClean="0"/>
              <a:t>Can secondary/somatic mutations identify germline patients at risk of malignant progression?</a:t>
            </a:r>
          </a:p>
          <a:p>
            <a:pPr marL="342900" indent="-342900">
              <a:buFont typeface="Arial" panose="020B0604020202020204" pitchFamily="34" charset="0"/>
              <a:buChar char="•"/>
            </a:pPr>
            <a:r>
              <a:rPr lang="en-US" dirty="0" smtClean="0"/>
              <a:t>What is the appropriate monitoring/surveillance program prior to and after identification?</a:t>
            </a:r>
          </a:p>
          <a:p>
            <a:pPr marL="342900" indent="-342900">
              <a:buFont typeface="Arial" panose="020B0604020202020204" pitchFamily="34" charset="0"/>
              <a:buChar char="•"/>
            </a:pPr>
            <a:r>
              <a:rPr lang="en-US" dirty="0" smtClean="0"/>
              <a:t>What are our effective early intervention strategies?</a:t>
            </a:r>
          </a:p>
          <a:p>
            <a:endParaRPr lang="en-US" dirty="0"/>
          </a:p>
          <a:p>
            <a:endParaRPr lang="en-US" dirty="0"/>
          </a:p>
        </p:txBody>
      </p:sp>
      <p:sp>
        <p:nvSpPr>
          <p:cNvPr id="3" name="Title 2"/>
          <p:cNvSpPr>
            <a:spLocks noGrp="1"/>
          </p:cNvSpPr>
          <p:nvPr>
            <p:ph type="title"/>
          </p:nvPr>
        </p:nvSpPr>
        <p:spPr/>
        <p:txBody>
          <a:bodyPr/>
          <a:lstStyle/>
          <a:p>
            <a:r>
              <a:rPr lang="en-US" dirty="0" smtClean="0"/>
              <a:t>Conclusions &amp; Unresolved Questions</a:t>
            </a:r>
            <a:endParaRPr lang="en-US" dirty="0"/>
          </a:p>
        </p:txBody>
      </p:sp>
      <p:sp>
        <p:nvSpPr>
          <p:cNvPr id="4" name="Slide Number Placeholder 3"/>
          <p:cNvSpPr>
            <a:spLocks noGrp="1"/>
          </p:cNvSpPr>
          <p:nvPr>
            <p:ph type="sldNum" sz="quarter" idx="11"/>
          </p:nvPr>
        </p:nvSpPr>
        <p:spPr/>
        <p:txBody>
          <a:bodyPr/>
          <a:lstStyle/>
          <a:p>
            <a:fld id="{CC041753-90EA-4E44-9BB8-633978F3CCC4}" type="slidenum">
              <a:rPr lang="en-US" smtClean="0"/>
              <a:pPr/>
              <a:t>49</a:t>
            </a:fld>
            <a:endParaRPr lang="en-US" dirty="0"/>
          </a:p>
        </p:txBody>
      </p:sp>
    </p:spTree>
    <p:extLst>
      <p:ext uri="{BB962C8B-B14F-4D97-AF65-F5344CB8AC3E}">
        <p14:creationId xmlns:p14="http://schemas.microsoft.com/office/powerpoint/2010/main" val="2626868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103DD9FA-7AA5-48E3-8E49-A2B46AB0EB23" descr="103DD9FA-7AA5-48E3-8E49-A2B46AB0EB2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95" t="24475" r="24107" b="4496"/>
          <a:stretch/>
        </p:blipFill>
        <p:spPr bwMode="auto">
          <a:xfrm>
            <a:off x="1733550" y="866775"/>
            <a:ext cx="5229225" cy="499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2547938" y="4352925"/>
            <a:ext cx="1590675" cy="158115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Box 8"/>
          <p:cNvSpPr txBox="1"/>
          <p:nvPr/>
        </p:nvSpPr>
        <p:spPr>
          <a:xfrm>
            <a:off x="266700" y="804909"/>
            <a:ext cx="3317328"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Eight years later…(2017)</a:t>
            </a:r>
            <a:endParaRPr lang="en-US" sz="2000" dirty="0">
              <a:latin typeface="Arial" panose="020B0604020202020204" pitchFamily="34" charset="0"/>
              <a:cs typeface="Arial" panose="020B0604020202020204" pitchFamily="34" charset="0"/>
            </a:endParaRPr>
          </a:p>
        </p:txBody>
      </p:sp>
      <p:sp>
        <p:nvSpPr>
          <p:cNvPr id="8" name="TextBox 7"/>
          <p:cNvSpPr txBox="1"/>
          <p:nvPr/>
        </p:nvSpPr>
        <p:spPr>
          <a:xfrm>
            <a:off x="178674" y="6545685"/>
            <a:ext cx="7598979" cy="184666"/>
          </a:xfrm>
          <a:prstGeom prst="rect">
            <a:avLst/>
          </a:prstGeom>
          <a:noFill/>
        </p:spPr>
        <p:txBody>
          <a:bodyPr wrap="square" lIns="0" tIns="0" rIns="0" bIns="0" rtlCol="0">
            <a:spAutoFit/>
          </a:bodyPr>
          <a:lstStyle/>
          <a:p>
            <a:pPr>
              <a:spcBef>
                <a:spcPts val="1200"/>
              </a:spcBef>
              <a:buClr>
                <a:schemeClr val="tx1"/>
              </a:buClr>
            </a:pPr>
            <a:r>
              <a:rPr lang="en-US" sz="1200" dirty="0" smtClean="0">
                <a:cs typeface="Arial"/>
              </a:rPr>
              <a:t>Slide courtesy of Kayla Hamilton, MS, CGC, St. Jude Children’s Hospital</a:t>
            </a:r>
          </a:p>
        </p:txBody>
      </p:sp>
    </p:spTree>
    <p:extLst>
      <p:ext uri="{BB962C8B-B14F-4D97-AF65-F5344CB8AC3E}">
        <p14:creationId xmlns:p14="http://schemas.microsoft.com/office/powerpoint/2010/main" val="29360504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Questions?</a:t>
            </a:r>
            <a:br>
              <a:rPr lang="en-US" dirty="0" smtClean="0"/>
            </a:br>
            <a:r>
              <a:rPr lang="en-US" dirty="0" smtClean="0"/>
              <a:t>sabannon@mdanderson.org</a:t>
            </a:r>
            <a:endParaRPr lang="en-US" dirty="0" smtClean="0"/>
          </a:p>
          <a:p>
            <a:endParaRPr lang="en-US" dirty="0"/>
          </a:p>
        </p:txBody>
      </p:sp>
      <p:pic>
        <p:nvPicPr>
          <p:cNvPr id="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048537" y="2962384"/>
            <a:ext cx="5043488" cy="278130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625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58918" y="2747500"/>
            <a:ext cx="8317603" cy="3200400"/>
          </a:xfrm>
        </p:spPr>
        <p:txBody>
          <a:bodyPr/>
          <a:lstStyle/>
          <a:p>
            <a:pPr algn="ctr"/>
            <a:r>
              <a:rPr lang="en-US" dirty="0" smtClean="0"/>
              <a:t>Leukemia doesn’t run in families.</a:t>
            </a:r>
          </a:p>
        </p:txBody>
      </p:sp>
      <p:sp>
        <p:nvSpPr>
          <p:cNvPr id="3" name="Slide Number Placeholder 2"/>
          <p:cNvSpPr>
            <a:spLocks noGrp="1"/>
          </p:cNvSpPr>
          <p:nvPr>
            <p:ph type="sldNum" sz="quarter" idx="10"/>
          </p:nvPr>
        </p:nvSpPr>
        <p:spPr/>
        <p:txBody>
          <a:bodyPr/>
          <a:lstStyle/>
          <a:p>
            <a:fld id="{CC041753-90EA-4E44-9BB8-633978F3CCC4}" type="slidenum">
              <a:rPr lang="en-US" smtClean="0"/>
              <a:pPr/>
              <a:t>6</a:t>
            </a:fld>
            <a:endParaRPr lang="en-US" dirty="0"/>
          </a:p>
        </p:txBody>
      </p:sp>
      <p:sp>
        <p:nvSpPr>
          <p:cNvPr id="5" name="&quot;No&quot; Symbol 4"/>
          <p:cNvSpPr/>
          <p:nvPr/>
        </p:nvSpPr>
        <p:spPr bwMode="gray">
          <a:xfrm>
            <a:off x="3529109" y="1902373"/>
            <a:ext cx="2177219" cy="2196661"/>
          </a:xfrm>
          <a:prstGeom prst="noSmoking">
            <a:avLst/>
          </a:prstGeom>
          <a:solidFill>
            <a:srgbClr val="FF0000"/>
          </a:solidFill>
          <a:ln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1200"/>
              </a:spcBef>
            </a:pPr>
            <a:endParaRPr lang="en-US" sz="2000" dirty="0" smtClean="0">
              <a:solidFill>
                <a:schemeClr val="tx1"/>
              </a:solidFill>
            </a:endParaRPr>
          </a:p>
        </p:txBody>
      </p:sp>
    </p:spTree>
    <p:extLst>
      <p:ext uri="{BB962C8B-B14F-4D97-AF65-F5344CB8AC3E}">
        <p14:creationId xmlns:p14="http://schemas.microsoft.com/office/powerpoint/2010/main" val="423033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58918" y="1292772"/>
            <a:ext cx="8317603" cy="2060028"/>
          </a:xfrm>
        </p:spPr>
        <p:txBody>
          <a:bodyPr/>
          <a:lstStyle/>
          <a:p>
            <a:pPr algn="ctr"/>
            <a:endParaRPr lang="en-US" dirty="0" smtClean="0"/>
          </a:p>
          <a:p>
            <a:pPr algn="ctr"/>
            <a:r>
              <a:rPr lang="en-US" dirty="0" smtClean="0"/>
              <a:t>Germline mutations causing leukemia are exceedingly rare.</a:t>
            </a:r>
          </a:p>
          <a:p>
            <a:pPr algn="ctr"/>
            <a:endParaRPr lang="en-US" dirty="0"/>
          </a:p>
        </p:txBody>
      </p:sp>
      <p:sp>
        <p:nvSpPr>
          <p:cNvPr id="3" name="Slide Number Placeholder 2"/>
          <p:cNvSpPr>
            <a:spLocks noGrp="1"/>
          </p:cNvSpPr>
          <p:nvPr>
            <p:ph type="sldNum" sz="quarter" idx="10"/>
          </p:nvPr>
        </p:nvSpPr>
        <p:spPr/>
        <p:txBody>
          <a:bodyPr/>
          <a:lstStyle/>
          <a:p>
            <a:fld id="{CC041753-90EA-4E44-9BB8-633978F3CCC4}" type="slidenum">
              <a:rPr lang="en-US" smtClean="0"/>
              <a:pPr/>
              <a:t>7</a:t>
            </a:fld>
            <a:endParaRPr lang="en-US" dirty="0"/>
          </a:p>
        </p:txBody>
      </p:sp>
      <p:sp>
        <p:nvSpPr>
          <p:cNvPr id="6" name="&quot;No&quot; Symbol 5"/>
          <p:cNvSpPr/>
          <p:nvPr/>
        </p:nvSpPr>
        <p:spPr bwMode="gray">
          <a:xfrm>
            <a:off x="3888828" y="1797269"/>
            <a:ext cx="1502979" cy="1397876"/>
          </a:xfrm>
          <a:prstGeom prst="noSmoking">
            <a:avLst/>
          </a:prstGeom>
          <a:solidFill>
            <a:schemeClr val="tx2"/>
          </a:solidFill>
          <a:ln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1200"/>
              </a:spcBef>
            </a:pPr>
            <a:endParaRPr lang="en-US" sz="2000" dirty="0" smtClean="0">
              <a:solidFill>
                <a:schemeClr val="tx1"/>
              </a:solidFill>
            </a:endParaRPr>
          </a:p>
        </p:txBody>
      </p:sp>
    </p:spTree>
    <p:extLst>
      <p:ext uri="{BB962C8B-B14F-4D97-AF65-F5344CB8AC3E}">
        <p14:creationId xmlns:p14="http://schemas.microsoft.com/office/powerpoint/2010/main" val="231412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C041753-90EA-4E44-9BB8-633978F3CCC4}" type="slidenum">
              <a:rPr lang="en-US" smtClean="0"/>
              <a:pPr/>
              <a:t>8</a:t>
            </a:fld>
            <a:endParaRPr lang="en-US" dirty="0"/>
          </a:p>
        </p:txBody>
      </p:sp>
      <p:cxnSp>
        <p:nvCxnSpPr>
          <p:cNvPr id="6" name="Straight Connector 5"/>
          <p:cNvCxnSpPr/>
          <p:nvPr/>
        </p:nvCxnSpPr>
        <p:spPr bwMode="gray">
          <a:xfrm>
            <a:off x="336331" y="3111062"/>
            <a:ext cx="8250621" cy="0"/>
          </a:xfrm>
          <a:prstGeom prst="line">
            <a:avLst/>
          </a:prstGeom>
          <a:ln w="38100">
            <a:solidFill>
              <a:schemeClr val="bg1"/>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bwMode="gray">
          <a:xfrm>
            <a:off x="336331" y="2869324"/>
            <a:ext cx="0" cy="472966"/>
          </a:xfrm>
          <a:prstGeom prst="line">
            <a:avLst/>
          </a:prstGeom>
          <a:ln w="19050" cap="sq">
            <a:solidFill>
              <a:schemeClr val="bg2"/>
            </a:solidFill>
            <a:prstDash val="solid"/>
            <a:miter lim="800000"/>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bwMode="gray">
          <a:xfrm>
            <a:off x="8602717" y="2869324"/>
            <a:ext cx="0" cy="472966"/>
          </a:xfrm>
          <a:prstGeom prst="line">
            <a:avLst/>
          </a:prstGeom>
          <a:ln w="19050" cap="sq">
            <a:solidFill>
              <a:schemeClr val="bg2"/>
            </a:solidFill>
            <a:prstDash val="solid"/>
            <a:miter lim="800000"/>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bwMode="gray">
          <a:xfrm>
            <a:off x="1061544" y="2874579"/>
            <a:ext cx="0" cy="472966"/>
          </a:xfrm>
          <a:prstGeom prst="line">
            <a:avLst/>
          </a:prstGeom>
          <a:ln w="19050" cap="sq">
            <a:solidFill>
              <a:schemeClr val="bg2"/>
            </a:solidFill>
            <a:prstDash val="solid"/>
            <a:miter lim="800000"/>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bwMode="gray">
          <a:xfrm>
            <a:off x="3662855" y="2869324"/>
            <a:ext cx="0" cy="472966"/>
          </a:xfrm>
          <a:prstGeom prst="line">
            <a:avLst/>
          </a:prstGeom>
          <a:ln w="19050" cap="sq">
            <a:solidFill>
              <a:schemeClr val="bg2"/>
            </a:solidFill>
            <a:prstDash val="solid"/>
            <a:miter lim="800000"/>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bwMode="gray">
          <a:xfrm>
            <a:off x="7325711" y="2884319"/>
            <a:ext cx="0" cy="472966"/>
          </a:xfrm>
          <a:prstGeom prst="line">
            <a:avLst/>
          </a:prstGeom>
          <a:ln w="19050" cap="sq">
            <a:solidFill>
              <a:schemeClr val="bg2"/>
            </a:solidFill>
            <a:prstDash val="solid"/>
            <a:miter lim="800000"/>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bwMode="gray">
          <a:xfrm>
            <a:off x="8119242" y="2874579"/>
            <a:ext cx="0" cy="472966"/>
          </a:xfrm>
          <a:prstGeom prst="line">
            <a:avLst/>
          </a:prstGeom>
          <a:ln w="19050" cap="sq">
            <a:solidFill>
              <a:schemeClr val="bg2"/>
            </a:solidFill>
            <a:prstDash val="solid"/>
            <a:miter lim="800000"/>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bwMode="gray">
          <a:xfrm>
            <a:off x="6138042" y="2874579"/>
            <a:ext cx="0" cy="472966"/>
          </a:xfrm>
          <a:prstGeom prst="line">
            <a:avLst/>
          </a:prstGeom>
          <a:ln w="19050" cap="sq">
            <a:solidFill>
              <a:schemeClr val="tx1">
                <a:lumMod val="60000"/>
                <a:lumOff val="40000"/>
              </a:scheme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81454" y="3352801"/>
            <a:ext cx="809297" cy="246221"/>
          </a:xfrm>
          <a:prstGeom prst="rect">
            <a:avLst/>
          </a:prstGeom>
          <a:noFill/>
        </p:spPr>
        <p:txBody>
          <a:bodyPr wrap="square" lIns="0" tIns="0" rIns="0" bIns="0" rtlCol="0">
            <a:spAutoFit/>
          </a:bodyPr>
          <a:lstStyle/>
          <a:p>
            <a:pPr>
              <a:spcBef>
                <a:spcPts val="1200"/>
              </a:spcBef>
              <a:buClr>
                <a:schemeClr val="tx1"/>
              </a:buClr>
            </a:pPr>
            <a:r>
              <a:rPr lang="en-US" sz="1600" dirty="0" smtClean="0">
                <a:solidFill>
                  <a:schemeClr val="bg1"/>
                </a:solidFill>
                <a:cs typeface="Arial"/>
              </a:rPr>
              <a:t>1900</a:t>
            </a:r>
          </a:p>
        </p:txBody>
      </p:sp>
      <p:sp>
        <p:nvSpPr>
          <p:cNvPr id="16" name="TextBox 15"/>
          <p:cNvSpPr txBox="1"/>
          <p:nvPr/>
        </p:nvSpPr>
        <p:spPr>
          <a:xfrm>
            <a:off x="840825" y="3337807"/>
            <a:ext cx="809297" cy="246221"/>
          </a:xfrm>
          <a:prstGeom prst="rect">
            <a:avLst/>
          </a:prstGeom>
          <a:noFill/>
        </p:spPr>
        <p:txBody>
          <a:bodyPr wrap="square" lIns="0" tIns="0" rIns="0" bIns="0" rtlCol="0">
            <a:spAutoFit/>
          </a:bodyPr>
          <a:lstStyle/>
          <a:p>
            <a:pPr>
              <a:spcBef>
                <a:spcPts val="1200"/>
              </a:spcBef>
              <a:buClr>
                <a:schemeClr val="tx1"/>
              </a:buClr>
            </a:pPr>
            <a:r>
              <a:rPr lang="en-US" sz="1600" dirty="0" smtClean="0">
                <a:solidFill>
                  <a:schemeClr val="bg1"/>
                </a:solidFill>
                <a:cs typeface="Arial"/>
              </a:rPr>
              <a:t>1944</a:t>
            </a:r>
          </a:p>
        </p:txBody>
      </p:sp>
      <p:sp>
        <p:nvSpPr>
          <p:cNvPr id="17" name="TextBox 16"/>
          <p:cNvSpPr txBox="1"/>
          <p:nvPr/>
        </p:nvSpPr>
        <p:spPr>
          <a:xfrm>
            <a:off x="3469727" y="3347545"/>
            <a:ext cx="809297" cy="246221"/>
          </a:xfrm>
          <a:prstGeom prst="rect">
            <a:avLst/>
          </a:prstGeom>
          <a:noFill/>
        </p:spPr>
        <p:txBody>
          <a:bodyPr wrap="square" lIns="0" tIns="0" rIns="0" bIns="0" rtlCol="0">
            <a:spAutoFit/>
          </a:bodyPr>
          <a:lstStyle/>
          <a:p>
            <a:pPr>
              <a:spcBef>
                <a:spcPts val="1200"/>
              </a:spcBef>
              <a:buClr>
                <a:schemeClr val="tx1"/>
              </a:buClr>
            </a:pPr>
            <a:r>
              <a:rPr lang="en-US" sz="1600" dirty="0" smtClean="0">
                <a:solidFill>
                  <a:schemeClr val="bg1"/>
                </a:solidFill>
                <a:cs typeface="Arial"/>
              </a:rPr>
              <a:t>1970</a:t>
            </a:r>
          </a:p>
        </p:txBody>
      </p:sp>
      <p:sp>
        <p:nvSpPr>
          <p:cNvPr id="18" name="TextBox 17"/>
          <p:cNvSpPr txBox="1"/>
          <p:nvPr/>
        </p:nvSpPr>
        <p:spPr>
          <a:xfrm>
            <a:off x="5954271" y="3337806"/>
            <a:ext cx="809297" cy="246221"/>
          </a:xfrm>
          <a:prstGeom prst="rect">
            <a:avLst/>
          </a:prstGeom>
          <a:noFill/>
        </p:spPr>
        <p:txBody>
          <a:bodyPr wrap="square" lIns="0" tIns="0" rIns="0" bIns="0" rtlCol="0">
            <a:spAutoFit/>
          </a:bodyPr>
          <a:lstStyle/>
          <a:p>
            <a:pPr>
              <a:spcBef>
                <a:spcPts val="1200"/>
              </a:spcBef>
              <a:buClr>
                <a:schemeClr val="tx1"/>
              </a:buClr>
            </a:pPr>
            <a:r>
              <a:rPr lang="en-US" sz="1600" dirty="0" smtClean="0">
                <a:solidFill>
                  <a:schemeClr val="tx1">
                    <a:lumMod val="40000"/>
                    <a:lumOff val="60000"/>
                  </a:schemeClr>
                </a:solidFill>
                <a:cs typeface="Arial"/>
              </a:rPr>
              <a:t>1994</a:t>
            </a:r>
          </a:p>
        </p:txBody>
      </p:sp>
      <p:sp>
        <p:nvSpPr>
          <p:cNvPr id="19" name="TextBox 18"/>
          <p:cNvSpPr txBox="1"/>
          <p:nvPr/>
        </p:nvSpPr>
        <p:spPr>
          <a:xfrm>
            <a:off x="7142186" y="3344164"/>
            <a:ext cx="809297" cy="246221"/>
          </a:xfrm>
          <a:prstGeom prst="rect">
            <a:avLst/>
          </a:prstGeom>
          <a:noFill/>
        </p:spPr>
        <p:txBody>
          <a:bodyPr wrap="square" lIns="0" tIns="0" rIns="0" bIns="0" rtlCol="0">
            <a:spAutoFit/>
          </a:bodyPr>
          <a:lstStyle/>
          <a:p>
            <a:pPr>
              <a:spcBef>
                <a:spcPts val="1200"/>
              </a:spcBef>
              <a:buClr>
                <a:schemeClr val="tx1"/>
              </a:buClr>
            </a:pPr>
            <a:r>
              <a:rPr lang="en-US" sz="1600" dirty="0" smtClean="0">
                <a:solidFill>
                  <a:schemeClr val="bg1"/>
                </a:solidFill>
                <a:cs typeface="Arial"/>
              </a:rPr>
              <a:t>2001</a:t>
            </a:r>
          </a:p>
        </p:txBody>
      </p:sp>
      <p:sp>
        <p:nvSpPr>
          <p:cNvPr id="20" name="TextBox 19"/>
          <p:cNvSpPr txBox="1"/>
          <p:nvPr/>
        </p:nvSpPr>
        <p:spPr>
          <a:xfrm>
            <a:off x="7891694" y="3355777"/>
            <a:ext cx="809297" cy="246221"/>
          </a:xfrm>
          <a:prstGeom prst="rect">
            <a:avLst/>
          </a:prstGeom>
          <a:noFill/>
        </p:spPr>
        <p:txBody>
          <a:bodyPr wrap="square" lIns="0" tIns="0" rIns="0" bIns="0" rtlCol="0">
            <a:spAutoFit/>
          </a:bodyPr>
          <a:lstStyle/>
          <a:p>
            <a:pPr>
              <a:spcBef>
                <a:spcPts val="1200"/>
              </a:spcBef>
              <a:buClr>
                <a:schemeClr val="tx1"/>
              </a:buClr>
            </a:pPr>
            <a:r>
              <a:rPr lang="en-US" sz="1600" dirty="0" smtClean="0">
                <a:solidFill>
                  <a:schemeClr val="bg1"/>
                </a:solidFill>
                <a:cs typeface="Arial"/>
              </a:rPr>
              <a:t>2015</a:t>
            </a:r>
          </a:p>
        </p:txBody>
      </p:sp>
      <p:sp>
        <p:nvSpPr>
          <p:cNvPr id="21" name="TextBox 20"/>
          <p:cNvSpPr txBox="1"/>
          <p:nvPr/>
        </p:nvSpPr>
        <p:spPr>
          <a:xfrm>
            <a:off x="8438816" y="3350522"/>
            <a:ext cx="809297" cy="246221"/>
          </a:xfrm>
          <a:prstGeom prst="rect">
            <a:avLst/>
          </a:prstGeom>
          <a:noFill/>
        </p:spPr>
        <p:txBody>
          <a:bodyPr wrap="square" lIns="0" tIns="0" rIns="0" bIns="0" rtlCol="0">
            <a:spAutoFit/>
          </a:bodyPr>
          <a:lstStyle/>
          <a:p>
            <a:pPr>
              <a:spcBef>
                <a:spcPts val="1200"/>
              </a:spcBef>
              <a:buClr>
                <a:schemeClr val="tx1"/>
              </a:buClr>
            </a:pPr>
            <a:r>
              <a:rPr lang="en-US" sz="1600" dirty="0" smtClean="0">
                <a:solidFill>
                  <a:schemeClr val="bg1"/>
                </a:solidFill>
                <a:cs typeface="Arial"/>
              </a:rPr>
              <a:t>2019</a:t>
            </a:r>
            <a:endParaRPr lang="en-US" sz="1600" dirty="0" smtClean="0">
              <a:solidFill>
                <a:schemeClr val="bg1"/>
              </a:solidFill>
              <a:cs typeface="Arial"/>
            </a:endParaRPr>
          </a:p>
        </p:txBody>
      </p:sp>
      <p:sp>
        <p:nvSpPr>
          <p:cNvPr id="22" name="TextBox 21"/>
          <p:cNvSpPr txBox="1"/>
          <p:nvPr/>
        </p:nvSpPr>
        <p:spPr>
          <a:xfrm rot="19488692">
            <a:off x="754185" y="1524671"/>
            <a:ext cx="3132083" cy="492443"/>
          </a:xfrm>
          <a:prstGeom prst="rect">
            <a:avLst/>
          </a:prstGeom>
          <a:noFill/>
        </p:spPr>
        <p:txBody>
          <a:bodyPr wrap="square" lIns="0" tIns="0" rIns="0" bIns="0" rtlCol="0">
            <a:spAutoFit/>
          </a:bodyPr>
          <a:lstStyle/>
          <a:p>
            <a:pPr>
              <a:spcBef>
                <a:spcPts val="1200"/>
              </a:spcBef>
              <a:buClr>
                <a:schemeClr val="tx1"/>
              </a:buClr>
            </a:pPr>
            <a:r>
              <a:rPr lang="en-US" sz="1600" dirty="0" smtClean="0">
                <a:solidFill>
                  <a:schemeClr val="bg1"/>
                </a:solidFill>
                <a:cs typeface="Arial"/>
              </a:rPr>
              <a:t>First published report of familial leukemia</a:t>
            </a:r>
          </a:p>
        </p:txBody>
      </p:sp>
      <p:pic>
        <p:nvPicPr>
          <p:cNvPr id="23" name="Picture 22"/>
          <p:cNvPicPr>
            <a:picLocks noChangeAspect="1"/>
          </p:cNvPicPr>
          <p:nvPr/>
        </p:nvPicPr>
        <p:blipFill>
          <a:blip r:embed="rId3"/>
          <a:stretch>
            <a:fillRect/>
          </a:stretch>
        </p:blipFill>
        <p:spPr>
          <a:xfrm>
            <a:off x="264072" y="3810772"/>
            <a:ext cx="3028950" cy="876300"/>
          </a:xfrm>
          <a:prstGeom prst="rect">
            <a:avLst/>
          </a:prstGeom>
        </p:spPr>
      </p:pic>
      <p:sp>
        <p:nvSpPr>
          <p:cNvPr id="24" name="TextBox 23"/>
          <p:cNvSpPr txBox="1"/>
          <p:nvPr/>
        </p:nvSpPr>
        <p:spPr>
          <a:xfrm rot="19488692">
            <a:off x="3309594" y="1514161"/>
            <a:ext cx="3132083" cy="492443"/>
          </a:xfrm>
          <a:prstGeom prst="rect">
            <a:avLst/>
          </a:prstGeom>
          <a:noFill/>
        </p:spPr>
        <p:txBody>
          <a:bodyPr wrap="square" lIns="0" tIns="0" rIns="0" bIns="0" rtlCol="0">
            <a:spAutoFit/>
          </a:bodyPr>
          <a:lstStyle/>
          <a:p>
            <a:pPr>
              <a:spcBef>
                <a:spcPts val="1200"/>
              </a:spcBef>
              <a:buClr>
                <a:schemeClr val="tx1"/>
              </a:buClr>
            </a:pPr>
            <a:r>
              <a:rPr lang="en-US" sz="1600" dirty="0" smtClean="0">
                <a:solidFill>
                  <a:schemeClr val="bg1"/>
                </a:solidFill>
                <a:cs typeface="Arial"/>
              </a:rPr>
              <a:t>Pediatric leukemia recognized as part of Li-Fraumeni syndrome</a:t>
            </a:r>
          </a:p>
        </p:txBody>
      </p:sp>
      <p:sp>
        <p:nvSpPr>
          <p:cNvPr id="25" name="TextBox 24"/>
          <p:cNvSpPr txBox="1"/>
          <p:nvPr/>
        </p:nvSpPr>
        <p:spPr>
          <a:xfrm rot="19316960">
            <a:off x="5531301" y="1664406"/>
            <a:ext cx="3132083" cy="246221"/>
          </a:xfrm>
          <a:prstGeom prst="rect">
            <a:avLst/>
          </a:prstGeom>
          <a:noFill/>
        </p:spPr>
        <p:txBody>
          <a:bodyPr wrap="square" lIns="0" tIns="0" rIns="0" bIns="0" rtlCol="0">
            <a:spAutoFit/>
          </a:bodyPr>
          <a:lstStyle/>
          <a:p>
            <a:pPr>
              <a:spcBef>
                <a:spcPts val="1200"/>
              </a:spcBef>
              <a:buClr>
                <a:schemeClr val="tx1"/>
              </a:buClr>
            </a:pPr>
            <a:r>
              <a:rPr lang="en-US" sz="1600" dirty="0" smtClean="0">
                <a:solidFill>
                  <a:schemeClr val="tx1">
                    <a:lumMod val="40000"/>
                    <a:lumOff val="60000"/>
                  </a:schemeClr>
                </a:solidFill>
                <a:cs typeface="Arial"/>
              </a:rPr>
              <a:t>BRCA1 and BRCA2 genes are cloned</a:t>
            </a:r>
          </a:p>
        </p:txBody>
      </p:sp>
      <p:sp>
        <p:nvSpPr>
          <p:cNvPr id="26" name="TextBox 25"/>
          <p:cNvSpPr txBox="1"/>
          <p:nvPr/>
        </p:nvSpPr>
        <p:spPr>
          <a:xfrm rot="19488692">
            <a:off x="6744080" y="1534410"/>
            <a:ext cx="3132083" cy="492443"/>
          </a:xfrm>
          <a:prstGeom prst="rect">
            <a:avLst/>
          </a:prstGeom>
          <a:noFill/>
        </p:spPr>
        <p:txBody>
          <a:bodyPr wrap="square" lIns="0" tIns="0" rIns="0" bIns="0" rtlCol="0">
            <a:spAutoFit/>
          </a:bodyPr>
          <a:lstStyle/>
          <a:p>
            <a:pPr>
              <a:spcBef>
                <a:spcPts val="1200"/>
              </a:spcBef>
              <a:buClr>
                <a:schemeClr val="tx1"/>
              </a:buClr>
            </a:pPr>
            <a:r>
              <a:rPr lang="en-US" sz="1600" dirty="0" smtClean="0">
                <a:solidFill>
                  <a:schemeClr val="bg1"/>
                </a:solidFill>
                <a:cs typeface="Arial"/>
              </a:rPr>
              <a:t>RUNX1 (AML1) described as predisposition gene for AML</a:t>
            </a:r>
          </a:p>
        </p:txBody>
      </p:sp>
      <p:sp>
        <p:nvSpPr>
          <p:cNvPr id="27" name="TextBox 26"/>
          <p:cNvSpPr txBox="1"/>
          <p:nvPr/>
        </p:nvSpPr>
        <p:spPr>
          <a:xfrm rot="20771271">
            <a:off x="5297155" y="3946535"/>
            <a:ext cx="3538688" cy="492443"/>
          </a:xfrm>
          <a:prstGeom prst="rect">
            <a:avLst/>
          </a:prstGeom>
          <a:noFill/>
        </p:spPr>
        <p:txBody>
          <a:bodyPr wrap="square" lIns="0" tIns="0" rIns="0" bIns="0" rtlCol="0">
            <a:spAutoFit/>
          </a:bodyPr>
          <a:lstStyle/>
          <a:p>
            <a:pPr>
              <a:spcBef>
                <a:spcPts val="1200"/>
              </a:spcBef>
              <a:buClr>
                <a:schemeClr val="tx1"/>
              </a:buClr>
            </a:pPr>
            <a:r>
              <a:rPr lang="en-US" sz="1600" dirty="0" smtClean="0">
                <a:solidFill>
                  <a:schemeClr val="bg1"/>
                </a:solidFill>
                <a:cs typeface="Arial"/>
              </a:rPr>
              <a:t>&gt;</a:t>
            </a:r>
            <a:r>
              <a:rPr lang="en-US" sz="1600" dirty="0" smtClean="0">
                <a:solidFill>
                  <a:schemeClr val="bg1"/>
                </a:solidFill>
                <a:cs typeface="Arial"/>
              </a:rPr>
              <a:t>15 </a:t>
            </a:r>
            <a:r>
              <a:rPr lang="en-US" sz="1600" dirty="0" smtClean="0">
                <a:solidFill>
                  <a:schemeClr val="bg1"/>
                </a:solidFill>
                <a:cs typeface="Arial"/>
              </a:rPr>
              <a:t>genes causing hereditary hematologic malignancies are described</a:t>
            </a:r>
          </a:p>
        </p:txBody>
      </p:sp>
      <p:sp>
        <p:nvSpPr>
          <p:cNvPr id="28" name="5-Point Star 27"/>
          <p:cNvSpPr/>
          <p:nvPr/>
        </p:nvSpPr>
        <p:spPr bwMode="gray">
          <a:xfrm>
            <a:off x="8372325" y="2864070"/>
            <a:ext cx="460783" cy="527093"/>
          </a:xfrm>
          <a:prstGeom prst="star5">
            <a:avLst/>
          </a:prstGeom>
          <a:solidFill>
            <a:schemeClr val="tx2"/>
          </a:solidFill>
          <a:ln cap="flat">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1200"/>
              </a:spcBef>
            </a:pPr>
            <a:endParaRPr lang="en-US" sz="2000" dirty="0" smtClean="0"/>
          </a:p>
        </p:txBody>
      </p:sp>
      <p:cxnSp>
        <p:nvCxnSpPr>
          <p:cNvPr id="29" name="Straight Connector 28"/>
          <p:cNvCxnSpPr/>
          <p:nvPr/>
        </p:nvCxnSpPr>
        <p:spPr bwMode="gray">
          <a:xfrm>
            <a:off x="1986455" y="2864070"/>
            <a:ext cx="0" cy="472966"/>
          </a:xfrm>
          <a:prstGeom prst="line">
            <a:avLst/>
          </a:prstGeom>
          <a:ln w="19050" cap="sq">
            <a:solidFill>
              <a:schemeClr val="bg2"/>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771568" y="3342290"/>
            <a:ext cx="809297" cy="246221"/>
          </a:xfrm>
          <a:prstGeom prst="rect">
            <a:avLst/>
          </a:prstGeom>
          <a:noFill/>
        </p:spPr>
        <p:txBody>
          <a:bodyPr wrap="square" lIns="0" tIns="0" rIns="0" bIns="0" rtlCol="0">
            <a:spAutoFit/>
          </a:bodyPr>
          <a:lstStyle/>
          <a:p>
            <a:pPr>
              <a:spcBef>
                <a:spcPts val="1200"/>
              </a:spcBef>
              <a:buClr>
                <a:schemeClr val="tx1"/>
              </a:buClr>
            </a:pPr>
            <a:r>
              <a:rPr lang="en-US" sz="1600" dirty="0" smtClean="0">
                <a:solidFill>
                  <a:schemeClr val="bg1"/>
                </a:solidFill>
                <a:cs typeface="Arial"/>
              </a:rPr>
              <a:t>1956</a:t>
            </a:r>
          </a:p>
        </p:txBody>
      </p:sp>
      <p:sp>
        <p:nvSpPr>
          <p:cNvPr id="31" name="TextBox 30"/>
          <p:cNvSpPr txBox="1"/>
          <p:nvPr/>
        </p:nvSpPr>
        <p:spPr>
          <a:xfrm rot="19488692">
            <a:off x="1683953" y="1614998"/>
            <a:ext cx="3132083" cy="492443"/>
          </a:xfrm>
          <a:prstGeom prst="rect">
            <a:avLst/>
          </a:prstGeom>
          <a:noFill/>
        </p:spPr>
        <p:txBody>
          <a:bodyPr wrap="square" lIns="0" tIns="0" rIns="0" bIns="0" rtlCol="0">
            <a:spAutoFit/>
          </a:bodyPr>
          <a:lstStyle/>
          <a:p>
            <a:pPr>
              <a:spcBef>
                <a:spcPts val="1200"/>
              </a:spcBef>
              <a:buClr>
                <a:schemeClr val="tx1"/>
              </a:buClr>
            </a:pPr>
            <a:r>
              <a:rPr lang="en-US" sz="1600" dirty="0" smtClean="0">
                <a:solidFill>
                  <a:schemeClr val="bg1"/>
                </a:solidFill>
                <a:cs typeface="Arial"/>
              </a:rPr>
              <a:t>First successful bone marrow transplant for leukemia</a:t>
            </a:r>
          </a:p>
        </p:txBody>
      </p:sp>
      <p:pic>
        <p:nvPicPr>
          <p:cNvPr id="2" name="Picture 1"/>
          <p:cNvPicPr>
            <a:picLocks noChangeAspect="1"/>
          </p:cNvPicPr>
          <p:nvPr/>
        </p:nvPicPr>
        <p:blipFill>
          <a:blip r:embed="rId4"/>
          <a:stretch>
            <a:fillRect/>
          </a:stretch>
        </p:blipFill>
        <p:spPr>
          <a:xfrm>
            <a:off x="4677175" y="5001373"/>
            <a:ext cx="4343775" cy="1208032"/>
          </a:xfrm>
          <a:prstGeom prst="rect">
            <a:avLst/>
          </a:prstGeom>
        </p:spPr>
      </p:pic>
    </p:spTree>
    <p:extLst>
      <p:ext uri="{BB962C8B-B14F-4D97-AF65-F5344CB8AC3E}">
        <p14:creationId xmlns:p14="http://schemas.microsoft.com/office/powerpoint/2010/main" val="4178814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CC041753-90EA-4E44-9BB8-633978F3CCC4}" type="slidenum">
              <a:rPr lang="en-US" smtClean="0"/>
              <a:pPr/>
              <a:t>9</a:t>
            </a:fld>
            <a:endParaRPr lang="en-US" dirty="0"/>
          </a:p>
        </p:txBody>
      </p:sp>
      <p:pic>
        <p:nvPicPr>
          <p:cNvPr id="3" name="Picture 2"/>
          <p:cNvPicPr>
            <a:picLocks noChangeAspect="1"/>
          </p:cNvPicPr>
          <p:nvPr/>
        </p:nvPicPr>
        <p:blipFill>
          <a:blip r:embed="rId3"/>
          <a:stretch>
            <a:fillRect/>
          </a:stretch>
        </p:blipFill>
        <p:spPr>
          <a:xfrm>
            <a:off x="2144111" y="468159"/>
            <a:ext cx="5160580" cy="6293390"/>
          </a:xfrm>
          <a:prstGeom prst="rect">
            <a:avLst/>
          </a:prstGeom>
        </p:spPr>
      </p:pic>
      <p:sp>
        <p:nvSpPr>
          <p:cNvPr id="4" name="TextBox 3"/>
          <p:cNvSpPr txBox="1"/>
          <p:nvPr/>
        </p:nvSpPr>
        <p:spPr>
          <a:xfrm>
            <a:off x="115614" y="6085490"/>
            <a:ext cx="1797269" cy="1015663"/>
          </a:xfrm>
          <a:prstGeom prst="rect">
            <a:avLst/>
          </a:prstGeom>
          <a:noFill/>
        </p:spPr>
        <p:txBody>
          <a:bodyPr wrap="square" lIns="0" tIns="0" rIns="0" bIns="0" rtlCol="0">
            <a:spAutoFit/>
          </a:bodyPr>
          <a:lstStyle/>
          <a:p>
            <a:pPr>
              <a:spcBef>
                <a:spcPts val="1200"/>
              </a:spcBef>
              <a:buClr>
                <a:schemeClr val="tx1"/>
              </a:buClr>
            </a:pPr>
            <a:r>
              <a:rPr lang="en-US" sz="1200" dirty="0" smtClean="0">
                <a:solidFill>
                  <a:schemeClr val="bg1"/>
                </a:solidFill>
                <a:cs typeface="Arial"/>
              </a:rPr>
              <a:t>Image: www.clinicalgate.com/hematopoiesis</a:t>
            </a:r>
          </a:p>
          <a:p>
            <a:pPr marL="182880" indent="-182880">
              <a:spcBef>
                <a:spcPts val="1200"/>
              </a:spcBef>
              <a:buClr>
                <a:schemeClr val="tx1"/>
              </a:buClr>
              <a:buFont typeface="Arial" panose="020B0604020202020204" pitchFamily="34" charset="0"/>
              <a:buChar char="•"/>
            </a:pPr>
            <a:endParaRPr lang="en-US" sz="2000" dirty="0" smtClean="0">
              <a:cs typeface="Arial"/>
            </a:endParaRPr>
          </a:p>
        </p:txBody>
      </p:sp>
      <p:sp>
        <p:nvSpPr>
          <p:cNvPr id="5" name="TextBox 4"/>
          <p:cNvSpPr txBox="1"/>
          <p:nvPr/>
        </p:nvSpPr>
        <p:spPr>
          <a:xfrm>
            <a:off x="189186" y="2973856"/>
            <a:ext cx="1797269" cy="615553"/>
          </a:xfrm>
          <a:prstGeom prst="rect">
            <a:avLst/>
          </a:prstGeom>
          <a:noFill/>
          <a:ln w="57150">
            <a:solidFill>
              <a:schemeClr val="accent1"/>
            </a:solidFill>
          </a:ln>
        </p:spPr>
        <p:txBody>
          <a:bodyPr wrap="square" lIns="0" tIns="0" rIns="0" bIns="0" rtlCol="0">
            <a:spAutoFit/>
          </a:bodyPr>
          <a:lstStyle/>
          <a:p>
            <a:pPr algn="ctr">
              <a:spcBef>
                <a:spcPts val="1200"/>
              </a:spcBef>
              <a:buClr>
                <a:schemeClr val="tx1"/>
              </a:buClr>
            </a:pPr>
            <a:r>
              <a:rPr lang="en-US" sz="2000" dirty="0" smtClean="0">
                <a:solidFill>
                  <a:schemeClr val="bg1"/>
                </a:solidFill>
                <a:cs typeface="Arial"/>
              </a:rPr>
              <a:t>Normal </a:t>
            </a:r>
            <a:r>
              <a:rPr lang="en-US" sz="2000" dirty="0">
                <a:solidFill>
                  <a:schemeClr val="bg1"/>
                </a:solidFill>
                <a:cs typeface="Arial"/>
              </a:rPr>
              <a:t/>
            </a:r>
            <a:br>
              <a:rPr lang="en-US" sz="2000" dirty="0">
                <a:solidFill>
                  <a:schemeClr val="bg1"/>
                </a:solidFill>
                <a:cs typeface="Arial"/>
              </a:rPr>
            </a:br>
            <a:r>
              <a:rPr lang="en-US" sz="2000" dirty="0" smtClean="0">
                <a:solidFill>
                  <a:schemeClr val="bg1"/>
                </a:solidFill>
                <a:cs typeface="Arial"/>
              </a:rPr>
              <a:t>Hematopoiesis</a:t>
            </a:r>
          </a:p>
        </p:txBody>
      </p:sp>
      <p:sp>
        <p:nvSpPr>
          <p:cNvPr id="2" name="Right Brace 1"/>
          <p:cNvSpPr/>
          <p:nvPr/>
        </p:nvSpPr>
        <p:spPr bwMode="gray">
          <a:xfrm>
            <a:off x="7495953" y="563526"/>
            <a:ext cx="45719" cy="5007934"/>
          </a:xfrm>
          <a:prstGeom prst="rightBrace">
            <a:avLst/>
          </a:prstGeom>
          <a:ln w="38100" cap="sq">
            <a:solidFill>
              <a:schemeClr val="bg1"/>
            </a:solidFill>
            <a:prstDash val="solid"/>
            <a:miter lim="800000"/>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 name="TextBox 5"/>
          <p:cNvSpPr txBox="1"/>
          <p:nvPr/>
        </p:nvSpPr>
        <p:spPr>
          <a:xfrm>
            <a:off x="7835448" y="2944382"/>
            <a:ext cx="1201479" cy="246221"/>
          </a:xfrm>
          <a:prstGeom prst="rect">
            <a:avLst/>
          </a:prstGeom>
          <a:noFill/>
        </p:spPr>
        <p:txBody>
          <a:bodyPr wrap="square" lIns="0" tIns="0" rIns="0" bIns="0" rtlCol="0">
            <a:spAutoFit/>
          </a:bodyPr>
          <a:lstStyle/>
          <a:p>
            <a:pPr>
              <a:spcBef>
                <a:spcPts val="1200"/>
              </a:spcBef>
              <a:buClr>
                <a:schemeClr val="tx1"/>
              </a:buClr>
            </a:pPr>
            <a:r>
              <a:rPr lang="en-US" sz="1600" dirty="0" smtClean="0">
                <a:solidFill>
                  <a:schemeClr val="bg1"/>
                </a:solidFill>
                <a:cs typeface="Arial"/>
              </a:rPr>
              <a:t>Bone Marrow</a:t>
            </a:r>
          </a:p>
        </p:txBody>
      </p:sp>
      <p:sp>
        <p:nvSpPr>
          <p:cNvPr id="9" name="Right Brace 8"/>
          <p:cNvSpPr/>
          <p:nvPr/>
        </p:nvSpPr>
        <p:spPr bwMode="gray">
          <a:xfrm>
            <a:off x="7462347" y="5688419"/>
            <a:ext cx="155448" cy="499730"/>
          </a:xfrm>
          <a:prstGeom prst="rightBrace">
            <a:avLst/>
          </a:prstGeom>
          <a:ln w="38100" cap="sq">
            <a:solidFill>
              <a:schemeClr val="bg1"/>
            </a:solidFill>
            <a:prstDash val="solid"/>
            <a:miter lim="800000"/>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TextBox 9"/>
          <p:cNvSpPr txBox="1"/>
          <p:nvPr/>
        </p:nvSpPr>
        <p:spPr>
          <a:xfrm>
            <a:off x="7942521" y="5815173"/>
            <a:ext cx="1201479" cy="246221"/>
          </a:xfrm>
          <a:prstGeom prst="rect">
            <a:avLst/>
          </a:prstGeom>
          <a:noFill/>
        </p:spPr>
        <p:txBody>
          <a:bodyPr wrap="square" lIns="0" tIns="0" rIns="0" bIns="0" rtlCol="0">
            <a:spAutoFit/>
          </a:bodyPr>
          <a:lstStyle/>
          <a:p>
            <a:pPr>
              <a:spcBef>
                <a:spcPts val="1200"/>
              </a:spcBef>
              <a:buClr>
                <a:schemeClr val="tx1"/>
              </a:buClr>
            </a:pPr>
            <a:r>
              <a:rPr lang="en-US" sz="1600" dirty="0" smtClean="0">
                <a:solidFill>
                  <a:schemeClr val="bg1"/>
                </a:solidFill>
                <a:cs typeface="Arial"/>
              </a:rPr>
              <a:t>Blood</a:t>
            </a:r>
          </a:p>
        </p:txBody>
      </p:sp>
    </p:spTree>
    <p:extLst>
      <p:ext uri="{BB962C8B-B14F-4D97-AF65-F5344CB8AC3E}">
        <p14:creationId xmlns:p14="http://schemas.microsoft.com/office/powerpoint/2010/main" val="144140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MD Anderson Basic">
  <a:themeElements>
    <a:clrScheme name="MD Anderson Basic">
      <a:dk1>
        <a:srgbClr val="413C38"/>
      </a:dk1>
      <a:lt1>
        <a:srgbClr val="FFFFFF"/>
      </a:lt1>
      <a:dk2>
        <a:srgbClr val="EE3124"/>
      </a:dk2>
      <a:lt2>
        <a:srgbClr val="FFFFFF"/>
      </a:lt2>
      <a:accent1>
        <a:srgbClr val="614B79"/>
      </a:accent1>
      <a:accent2>
        <a:srgbClr val="407EC9"/>
      </a:accent2>
      <a:accent3>
        <a:srgbClr val="789D4A"/>
      </a:accent3>
      <a:accent4>
        <a:srgbClr val="CB6015"/>
      </a:accent4>
      <a:accent5>
        <a:srgbClr val="D2CE9E"/>
      </a:accent5>
      <a:accent6>
        <a:srgbClr val="63666A"/>
      </a:accent6>
      <a:hlink>
        <a:srgbClr val="407EC9"/>
      </a:hlink>
      <a:folHlink>
        <a:srgbClr val="63666A"/>
      </a:folHlink>
    </a:clrScheme>
    <a:fontScheme name="MD Anders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cap="flat">
          <a:noFill/>
          <a:miter lim="800000"/>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1200"/>
          </a:spcBef>
          <a:defRPr sz="2000" dirty="0" err="1" smtClean="0"/>
        </a:defPPr>
      </a:lstStyle>
      <a:style>
        <a:lnRef idx="1">
          <a:schemeClr val="accent1"/>
        </a:lnRef>
        <a:fillRef idx="3">
          <a:schemeClr val="accent1"/>
        </a:fillRef>
        <a:effectRef idx="2">
          <a:schemeClr val="accent1"/>
        </a:effectRef>
        <a:fontRef idx="minor">
          <a:schemeClr val="lt1"/>
        </a:fontRef>
      </a:style>
    </a:spDef>
    <a:lnDef>
      <a:spPr bwMode="gray">
        <a:ln w="12700" cap="sq">
          <a:solidFill>
            <a:schemeClr val="accent6"/>
          </a:solidFill>
          <a:prstDash val="solid"/>
          <a:miter lim="800000"/>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182880" indent="-182880">
          <a:spcBef>
            <a:spcPts val="1200"/>
          </a:spcBef>
          <a:buClr>
            <a:schemeClr val="tx1"/>
          </a:buClr>
          <a:buFont typeface="Arial" panose="020B0604020202020204" pitchFamily="34" charset="0"/>
          <a:buChar char="•"/>
          <a:defRPr sz="2000" dirty="0" err="1" smtClean="0">
            <a:cs typeface="Arial"/>
          </a:defRPr>
        </a:defPPr>
      </a:lstStyle>
    </a:txDef>
  </a:objectDefaults>
  <a:extraClrSchemeLst/>
</a:theme>
</file>

<file path=ppt/theme/theme2.xml><?xml version="1.0" encoding="utf-8"?>
<a:theme xmlns:a="http://schemas.openxmlformats.org/drawingml/2006/main" name="Office Theme">
  <a:themeElements>
    <a:clrScheme name="MD Anderson Basic">
      <a:dk1>
        <a:srgbClr val="413C38"/>
      </a:dk1>
      <a:lt1>
        <a:srgbClr val="FFFFFF"/>
      </a:lt1>
      <a:dk2>
        <a:srgbClr val="EE3124"/>
      </a:dk2>
      <a:lt2>
        <a:srgbClr val="FFFFFF"/>
      </a:lt2>
      <a:accent1>
        <a:srgbClr val="614B79"/>
      </a:accent1>
      <a:accent2>
        <a:srgbClr val="407EC9"/>
      </a:accent2>
      <a:accent3>
        <a:srgbClr val="789D4A"/>
      </a:accent3>
      <a:accent4>
        <a:srgbClr val="CB6015"/>
      </a:accent4>
      <a:accent5>
        <a:srgbClr val="D2CE9E"/>
      </a:accent5>
      <a:accent6>
        <a:srgbClr val="63666A"/>
      </a:accent6>
      <a:hlink>
        <a:srgbClr val="407EC9"/>
      </a:hlink>
      <a:folHlink>
        <a:srgbClr val="63666A"/>
      </a:folHlink>
    </a:clrScheme>
    <a:fontScheme name="MD Anders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D Anderson Basic">
      <a:dk1>
        <a:srgbClr val="413C38"/>
      </a:dk1>
      <a:lt1>
        <a:srgbClr val="FFFFFF"/>
      </a:lt1>
      <a:dk2>
        <a:srgbClr val="EE3124"/>
      </a:dk2>
      <a:lt2>
        <a:srgbClr val="FFFFFF"/>
      </a:lt2>
      <a:accent1>
        <a:srgbClr val="614B79"/>
      </a:accent1>
      <a:accent2>
        <a:srgbClr val="407EC9"/>
      </a:accent2>
      <a:accent3>
        <a:srgbClr val="789D4A"/>
      </a:accent3>
      <a:accent4>
        <a:srgbClr val="CB6015"/>
      </a:accent4>
      <a:accent5>
        <a:srgbClr val="D2CE9E"/>
      </a:accent5>
      <a:accent6>
        <a:srgbClr val="63666A"/>
      </a:accent6>
      <a:hlink>
        <a:srgbClr val="407EC9"/>
      </a:hlink>
      <a:folHlink>
        <a:srgbClr val="63666A"/>
      </a:folHlink>
    </a:clrScheme>
    <a:fontScheme name="MD Anders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Presentation_4X3_Basic</Template>
  <TotalTime>1583</TotalTime>
  <Words>3810</Words>
  <Application>Microsoft Office PowerPoint</Application>
  <PresentationFormat>On-screen Show (4:3)</PresentationFormat>
  <Paragraphs>428</Paragraphs>
  <Slides>50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ＭＳ Ｐゴシック</vt:lpstr>
      <vt:lpstr>Arial</vt:lpstr>
      <vt:lpstr>Calibri</vt:lpstr>
      <vt:lpstr>Times</vt:lpstr>
      <vt:lpstr>Times New Roman</vt:lpstr>
      <vt:lpstr>Wingdings</vt:lpstr>
      <vt:lpstr>MD Anderson Basic</vt:lpstr>
      <vt:lpstr>Hereditary Predisposition to Hematologic Malignancy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Bone Marrow Failure = aplastic anemia</vt:lpstr>
      <vt:lpstr>PowerPoint Presentation</vt:lpstr>
      <vt:lpstr>PowerPoint Presentation</vt:lpstr>
      <vt:lpstr>Incidence of germline predispositions in MDS/AML</vt:lpstr>
      <vt:lpstr>PowerPoint Presentation</vt:lpstr>
      <vt:lpstr>Red flags for patients with FHX of heme malignancy</vt:lpstr>
      <vt:lpstr>To differentiate acute vs. chronic leukemia </vt:lpstr>
      <vt:lpstr>Hereditary hematologic malignancy syndromes in practice</vt:lpstr>
      <vt:lpstr>PowerPoint Presentation</vt:lpstr>
      <vt:lpstr>Familial Platelet Disorder with propensity to myeloid malignancies (FPD/AML)</vt:lpstr>
      <vt:lpstr>Hematopoietic stem cell transplant (HSCT) considerations for RUNX1 families &amp; other single-gene MDS/AML predisposition syndromes</vt:lpstr>
      <vt:lpstr>PowerPoint Presentation</vt:lpstr>
      <vt:lpstr>PowerPoint Presentation</vt:lpstr>
      <vt:lpstr>GATA2 deficiency</vt:lpstr>
      <vt:lpstr>Features of GATA2 Syndrome</vt:lpstr>
      <vt:lpstr>PowerPoint Presentation</vt:lpstr>
      <vt:lpstr>DDX41-related familial AML</vt:lpstr>
      <vt:lpstr>PowerPoint Presentation</vt:lpstr>
      <vt:lpstr>PowerPoint Presentation</vt:lpstr>
      <vt:lpstr>Dyskeratosis congenita (DC)</vt:lpstr>
      <vt:lpstr>PowerPoint Presentation</vt:lpstr>
      <vt:lpstr>Fanconi anemia</vt:lpstr>
      <vt:lpstr>Treatment Considerations in Patients with iBMFS</vt:lpstr>
      <vt:lpstr>PowerPoint Presentation</vt:lpstr>
      <vt:lpstr>Familial AML with mutated CEBPA</vt:lpstr>
      <vt:lpstr>Familial ALL syndromes</vt:lpstr>
      <vt:lpstr>PowerPoint Presentation</vt:lpstr>
      <vt:lpstr>Familial B-cell LPDs</vt:lpstr>
      <vt:lpstr>Genetic Testing Options &amp; Considerations</vt:lpstr>
      <vt:lpstr>Genetic Testing Approach</vt:lpstr>
      <vt:lpstr>Tissue Selection</vt:lpstr>
      <vt:lpstr>Skin punch biopsy</vt:lpstr>
      <vt:lpstr>Tissue Selection Checklist</vt:lpstr>
      <vt:lpstr>Surveillance Recommendations</vt:lpstr>
      <vt:lpstr>Current Expert Opinion/Consensus Statements</vt:lpstr>
      <vt:lpstr>Ethical Considerations &amp; Conclusions </vt:lpstr>
      <vt:lpstr>Compared to patients with solid tumors</vt:lpstr>
      <vt:lpstr>Ethical Considerations</vt:lpstr>
      <vt:lpstr>Conclusions &amp; Unresolved Questions</vt:lpstr>
      <vt:lpstr>PowerPoint Presentation</vt:lpstr>
    </vt:vector>
  </TitlesOfParts>
  <Company>M. D. Anderson Cancer Center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Hereditary Hematologic Malignancies</dc:title>
  <dc:creator>Bannon,Sarah A</dc:creator>
  <cp:lastModifiedBy>Bannon,Sarah A</cp:lastModifiedBy>
  <cp:revision>127</cp:revision>
  <cp:lastPrinted>2016-01-14T20:39:58Z</cp:lastPrinted>
  <dcterms:created xsi:type="dcterms:W3CDTF">2016-08-22T16:26:54Z</dcterms:created>
  <dcterms:modified xsi:type="dcterms:W3CDTF">2019-02-05T19:51:50Z</dcterms:modified>
</cp:coreProperties>
</file>